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3660" r:id="rId6"/>
  </p:sldMasterIdLst>
  <p:notesMasterIdLst>
    <p:notesMasterId r:id="rId38"/>
  </p:notesMasterIdLst>
  <p:sldIdLst>
    <p:sldId id="2076138216" r:id="rId7"/>
    <p:sldId id="2110" r:id="rId8"/>
    <p:sldId id="2112" r:id="rId9"/>
    <p:sldId id="2113" r:id="rId10"/>
    <p:sldId id="1880" r:id="rId11"/>
    <p:sldId id="2114" r:id="rId12"/>
    <p:sldId id="2115" r:id="rId13"/>
    <p:sldId id="2116" r:id="rId14"/>
    <p:sldId id="2060" r:id="rId15"/>
    <p:sldId id="2117" r:id="rId16"/>
    <p:sldId id="2118" r:id="rId17"/>
    <p:sldId id="2119" r:id="rId18"/>
    <p:sldId id="2120" r:id="rId19"/>
    <p:sldId id="2121" r:id="rId20"/>
    <p:sldId id="2122" r:id="rId21"/>
    <p:sldId id="2123" r:id="rId22"/>
    <p:sldId id="2125" r:id="rId23"/>
    <p:sldId id="2127" r:id="rId24"/>
    <p:sldId id="2129" r:id="rId25"/>
    <p:sldId id="2059" r:id="rId26"/>
    <p:sldId id="2130" r:id="rId27"/>
    <p:sldId id="2064" r:id="rId28"/>
    <p:sldId id="2131" r:id="rId29"/>
    <p:sldId id="2133" r:id="rId30"/>
    <p:sldId id="2005" r:id="rId31"/>
    <p:sldId id="2006" r:id="rId32"/>
    <p:sldId id="2043" r:id="rId33"/>
    <p:sldId id="2045" r:id="rId34"/>
    <p:sldId id="2046" r:id="rId35"/>
    <p:sldId id="2135" r:id="rId36"/>
    <p:sldId id="21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969C8-EBD4-4453-9B08-CED258DDD86A}" v="1" dt="2020-07-22T19:31:20.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94477" autoAdjust="0"/>
  </p:normalViewPr>
  <p:slideViewPr>
    <p:cSldViewPr snapToGrid="0">
      <p:cViewPr varScale="1">
        <p:scale>
          <a:sx n="104" d="100"/>
          <a:sy n="104" d="100"/>
        </p:scale>
        <p:origin x="1386" y="102"/>
      </p:cViewPr>
      <p:guideLst/>
    </p:cSldViewPr>
  </p:slideViewPr>
  <p:notesTextViewPr>
    <p:cViewPr>
      <p:scale>
        <a:sx n="1" d="1"/>
        <a:sy n="1" d="1"/>
      </p:scale>
      <p:origin x="0" y="0"/>
    </p:cViewPr>
  </p:notesTextViewPr>
  <p:notesViewPr>
    <p:cSldViewPr snapToGrid="0">
      <p:cViewPr>
        <p:scale>
          <a:sx n="100" d="100"/>
          <a:sy n="100" d="100"/>
        </p:scale>
        <p:origin x="3468" y="-3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49A969C8-EBD4-4453-9B08-CED258DDD86A}"/>
    <pc:docChg chg="addSld delSld modSld addMainMaster">
      <pc:chgData name="Julie Descamp (CLEARWATER GROUP LLC)" userId="5ec9b45e-09f7-4acb-ae45-95f738816775" providerId="ADAL" clId="{49A969C8-EBD4-4453-9B08-CED258DDD86A}" dt="2020-07-22T19:31:23.126" v="5" actId="47"/>
      <pc:docMkLst>
        <pc:docMk/>
      </pc:docMkLst>
      <pc:sldChg chg="del">
        <pc:chgData name="Julie Descamp (CLEARWATER GROUP LLC)" userId="5ec9b45e-09f7-4acb-ae45-95f738816775" providerId="ADAL" clId="{49A969C8-EBD4-4453-9B08-CED258DDD86A}" dt="2020-07-22T19:30:38.082" v="3" actId="47"/>
        <pc:sldMkLst>
          <pc:docMk/>
          <pc:sldMk cId="3635852913" sldId="1719"/>
        </pc:sldMkLst>
      </pc:sldChg>
      <pc:sldChg chg="modSp add mod">
        <pc:chgData name="Julie Descamp (CLEARWATER GROUP LLC)" userId="5ec9b45e-09f7-4acb-ae45-95f738816775" providerId="ADAL" clId="{49A969C8-EBD4-4453-9B08-CED258DDD86A}" dt="2020-07-22T19:30:27.054" v="2"/>
        <pc:sldMkLst>
          <pc:docMk/>
          <pc:sldMk cId="633729110" sldId="2076138216"/>
        </pc:sldMkLst>
        <pc:spChg chg="mod">
          <ac:chgData name="Julie Descamp (CLEARWATER GROUP LLC)" userId="5ec9b45e-09f7-4acb-ae45-95f738816775" providerId="ADAL" clId="{49A969C8-EBD4-4453-9B08-CED258DDD86A}" dt="2020-07-22T19:30:14.163" v="1"/>
          <ac:spMkLst>
            <pc:docMk/>
            <pc:sldMk cId="633729110" sldId="2076138216"/>
            <ac:spMk id="2" creationId="{00000000-0000-0000-0000-000000000000}"/>
          </ac:spMkLst>
        </pc:spChg>
        <pc:spChg chg="mod">
          <ac:chgData name="Julie Descamp (CLEARWATER GROUP LLC)" userId="5ec9b45e-09f7-4acb-ae45-95f738816775" providerId="ADAL" clId="{49A969C8-EBD4-4453-9B08-CED258DDD86A}" dt="2020-07-22T19:30:27.054" v="2"/>
          <ac:spMkLst>
            <pc:docMk/>
            <pc:sldMk cId="633729110" sldId="2076138216"/>
            <ac:spMk id="3" creationId="{A844FFA6-9262-4C36-A78A-C4C5EF77C6FE}"/>
          </ac:spMkLst>
        </pc:spChg>
      </pc:sldChg>
      <pc:sldChg chg="add del">
        <pc:chgData name="Julie Descamp (CLEARWATER GROUP LLC)" userId="5ec9b45e-09f7-4acb-ae45-95f738816775" providerId="ADAL" clId="{49A969C8-EBD4-4453-9B08-CED258DDD86A}" dt="2020-07-22T19:31:23.126" v="5" actId="47"/>
        <pc:sldMkLst>
          <pc:docMk/>
          <pc:sldMk cId="2474254983" sldId="2076138217"/>
        </pc:sldMkLst>
      </pc:sldChg>
      <pc:sldMasterChg chg="add addSldLayout">
        <pc:chgData name="Julie Descamp (CLEARWATER GROUP LLC)" userId="5ec9b45e-09f7-4acb-ae45-95f738816775" providerId="ADAL" clId="{49A969C8-EBD4-4453-9B08-CED258DDD86A}" dt="2020-07-22T19:30:02.521" v="0" actId="22"/>
        <pc:sldMasterMkLst>
          <pc:docMk/>
          <pc:sldMasterMk cId="87487412" sldId="2147483660"/>
        </pc:sldMasterMkLst>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49A969C8-EBD4-4453-9B08-CED258DDD86A}" dt="2020-07-22T19:30:38.082" v="3" actId="47"/>
        <pc:sldMasterMkLst>
          <pc:docMk/>
          <pc:sldMasterMk cId="662980139" sldId="2147484016"/>
        </pc:sldMasterMkLst>
        <pc:sldLayoutChg chg="del">
          <pc:chgData name="Julie Descamp (CLEARWATER GROUP LLC)" userId="5ec9b45e-09f7-4acb-ae45-95f738816775" providerId="ADAL" clId="{49A969C8-EBD4-4453-9B08-CED258DDD86A}" dt="2020-07-22T19:30:38.082"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5EAB-0044-499E-BE36-F80877ABD1CB}" type="datetimeFigureOut">
              <a:rPr lang="en-US" altLang="zh-CN" smtClean="0">
                <a:latin typeface="Calibri" panose="020F0502020204030204" pitchFamily="34" charset="0"/>
                <a:ea typeface="微软雅黑" panose="020B0503020204020204" pitchFamily="34" charset="-122"/>
              </a:rPr>
              <a:t>8/12/2020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C28B-A5E4-462B-A992-9571DAF4A34D}"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2179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harePoint/sp-dev-fx-extensions/tree/master/samples/js-command-clo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10:30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26DA7805-EE9B-4ED0-AFF1-BF94CEC2566E}"/>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框架 </a:t>
            </a:r>
            <a:r>
              <a:rPr lang="en-US" altLang="zh-CN" sz="882" dirty="0">
                <a:latin typeface="Segoe UI Light" pitchFamily="34" charset="0"/>
                <a:ea typeface="微软雅黑" panose="020B0503020204020204" pitchFamily="34" charset="-122"/>
              </a:rPr>
              <a:t>(</a:t>
            </a:r>
            <a:r>
              <a:rPr lang="en-US" altLang="zh-CN" sz="882" dirty="0" err="1">
                <a:latin typeface="Segoe UI Light" pitchFamily="34" charset="0"/>
                <a:ea typeface="微软雅黑" panose="020B0503020204020204" pitchFamily="34" charset="-122"/>
              </a:rPr>
              <a:t>SPFx</a:t>
            </a:r>
            <a:r>
              <a:rPr lang="en-US" altLang="zh-CN" sz="882" dirty="0">
                <a:latin typeface="Segoe UI Light" pitchFamily="34" charset="0"/>
                <a:ea typeface="微软雅黑" panose="020B0503020204020204" pitchFamily="34" charset="-122"/>
              </a:rPr>
              <a:t>) </a:t>
            </a:r>
            <a:r>
              <a:rPr lang="zh-CN" altLang="en-US" sz="882" dirty="0">
                <a:latin typeface="Segoe UI Light" pitchFamily="34" charset="0"/>
                <a:ea typeface="微软雅黑" panose="020B0503020204020204" pitchFamily="34" charset="-122"/>
              </a:rPr>
              <a:t>扩展是在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页面的上下文中运行的客户端侧组件。你可以将扩展部署到 </a:t>
            </a:r>
            <a:r>
              <a:rPr lang="en-US" altLang="zh-CN" sz="882" dirty="0">
                <a:latin typeface="Segoe UI Light" pitchFamily="34" charset="0"/>
                <a:ea typeface="微软雅黑" panose="020B0503020204020204" pitchFamily="34" charset="-122"/>
              </a:rPr>
              <a:t>SharePoint Online</a:t>
            </a:r>
            <a:r>
              <a:rPr lang="zh-CN" altLang="en-US" sz="882" dirty="0">
                <a:latin typeface="Segoe UI Light" pitchFamily="34" charset="0"/>
                <a:ea typeface="微软雅黑" panose="020B0503020204020204" pitchFamily="34" charset="-122"/>
              </a:rPr>
              <a:t>，还可以使用现代 </a:t>
            </a:r>
            <a:r>
              <a:rPr lang="en-US" altLang="zh-CN" sz="882" dirty="0">
                <a:latin typeface="Segoe UI Light" pitchFamily="34" charset="0"/>
                <a:ea typeface="微软雅黑" panose="020B0503020204020204" pitchFamily="34" charset="-122"/>
              </a:rPr>
              <a:t>JavaScript </a:t>
            </a:r>
            <a:r>
              <a:rPr lang="zh-CN" altLang="en-US" sz="882" dirty="0">
                <a:latin typeface="Segoe UI Light" pitchFamily="34" charset="0"/>
                <a:ea typeface="微软雅黑" panose="020B0503020204020204" pitchFamily="34" charset="-122"/>
              </a:rPr>
              <a:t>工具和库构建。</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https://github.com/SharePoint/sp-dev-fx-extensions/tree/master/samples/js-command-clone</a:t>
            </a:r>
            <a:endParaRPr lang="zh-CN" altLang="en-US" sz="882" u="sng"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https://microsoft.sharepoint.com/:w:/t/MOCtoBaselineevents/EbetfHzQqwNAr8EY7NPVO-UBS79TO27J_9Ur_nuT_xQHiw?e=JYGf60</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703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9285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8930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729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https://microsoft.sharepoint.com/:w:/t/MOCtoBaselineevents/ERGPKlWSe6tCr4Gxh7550ccBBaoRNxTbc4WOr7-QVQOZRw?e=1H4Ian</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97097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00" kern="1200">
                <a:solidFill>
                  <a:schemeClr val="tx1"/>
                </a:solidFill>
                <a:latin typeface="Segoe UI Light" pitchFamily="34" charset="0"/>
                <a:ea typeface="微软雅黑" panose="020B0503020204020204" pitchFamily="34" charset="-122"/>
                <a:cs typeface="+mn-cs"/>
              </a:rPr>
              <a:t>MSGraphClient </a:t>
            </a:r>
            <a:r>
              <a:rPr lang="zh-CN" altLang="en-US" sz="800" kern="1200">
                <a:solidFill>
                  <a:schemeClr val="tx1"/>
                </a:solidFill>
                <a:latin typeface="Segoe UI Light" pitchFamily="34" charset="0"/>
                <a:ea typeface="微软雅黑" panose="020B0503020204020204" pitchFamily="34" charset="-122"/>
                <a:cs typeface="+mn-cs"/>
              </a:rPr>
              <a:t>可包装现有的 </a:t>
            </a:r>
            <a:r>
              <a:rPr lang="en-US" altLang="zh-CN" u="sng">
                <a:latin typeface="Calibri" panose="020F0502020204030204" pitchFamily="34" charset="0"/>
                <a:ea typeface="微软雅黑" panose="020B0503020204020204" pitchFamily="34" charset="-122"/>
                <a:hlinkClick r:id="rId3"/>
              </a:rPr>
              <a:t>Microsoft Graph JavaScript </a:t>
            </a:r>
            <a:r>
              <a:rPr lang="zh-CN" altLang="en-US" u="sng">
                <a:latin typeface="Calibri" panose="020F0502020204030204" pitchFamily="34" charset="0"/>
                <a:ea typeface="微软雅黑" panose="020B0503020204020204" pitchFamily="34" charset="-122"/>
                <a:hlinkClick r:id="rId3"/>
              </a:rPr>
              <a:t>客户端库</a:t>
            </a:r>
            <a:r>
              <a:rPr lang="zh-CN" altLang="en-US" sz="800" kern="1200">
                <a:solidFill>
                  <a:schemeClr val="tx1"/>
                </a:solidFill>
                <a:latin typeface="Segoe UI Light" pitchFamily="34" charset="0"/>
                <a:ea typeface="微软雅黑" panose="020B0503020204020204" pitchFamily="34" charset="-122"/>
                <a:cs typeface="+mn-cs"/>
              </a:rPr>
              <a:t>，为开发人员提供与在其他客户端侧解决方案中使用客户端库时相同的功能。</a:t>
            </a:r>
          </a:p>
          <a:p>
            <a:endParaRPr lang="zh-CN" altLang="en-US">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4120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解释 </a:t>
            </a:r>
            <a:r>
              <a:rPr lang="en-US" altLang="zh-CN">
                <a:latin typeface="Calibri" panose="020F0502020204030204" pitchFamily="34" charset="0"/>
                <a:ea typeface="微软雅黑" panose="020B0503020204020204" pitchFamily="34" charset="-122"/>
              </a:rPr>
              <a:t>SharePoint </a:t>
            </a:r>
            <a:r>
              <a:rPr lang="zh-CN" altLang="en-US">
                <a:latin typeface="Calibri" panose="020F0502020204030204" pitchFamily="34" charset="0"/>
                <a:ea typeface="微软雅黑" panose="020B0503020204020204" pitchFamily="34" charset="-122"/>
              </a:rPr>
              <a:t>网站主题设计。</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latin typeface="Calibri" panose="020F0502020204030204" pitchFamily="34" charset="0"/>
                <a:ea typeface="微软雅黑" panose="020B0503020204020204" pitchFamily="34" charset="-122"/>
                <a:hlinkClick r:id="rId3"/>
              </a:rPr>
              <a:t>https://fabricweb.z5.web.core.windows.net/pr-deploy-site/refs/heads/master/theming-designer/index.html</a:t>
            </a:r>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6638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76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0000"/>
              </a:lnSpc>
            </a:pP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框架 </a:t>
            </a:r>
            <a:r>
              <a:rPr lang="en-US" altLang="zh-CN" sz="882" dirty="0">
                <a:latin typeface="Segoe UI Light" pitchFamily="34" charset="0"/>
                <a:ea typeface="微软雅黑" panose="020B0503020204020204" pitchFamily="34" charset="-122"/>
              </a:rPr>
              <a:t>(</a:t>
            </a:r>
            <a:r>
              <a:rPr lang="en-US" altLang="zh-CN" sz="882" dirty="0" err="1">
                <a:latin typeface="Segoe UI Light" pitchFamily="34" charset="0"/>
                <a:ea typeface="微软雅黑" panose="020B0503020204020204" pitchFamily="34" charset="-122"/>
              </a:rPr>
              <a:t>SPFx</a:t>
            </a:r>
            <a:r>
              <a:rPr lang="en-US" altLang="zh-CN" sz="882" dirty="0">
                <a:latin typeface="Segoe UI Light" pitchFamily="34" charset="0"/>
                <a:ea typeface="微软雅黑" panose="020B0503020204020204" pitchFamily="34" charset="-122"/>
              </a:rPr>
              <a:t>) </a:t>
            </a:r>
            <a:r>
              <a:rPr lang="zh-CN" altLang="en-US" sz="882" dirty="0">
                <a:latin typeface="Segoe UI Light" pitchFamily="34" charset="0"/>
                <a:ea typeface="微软雅黑" panose="020B0503020204020204" pitchFamily="34" charset="-122"/>
              </a:rPr>
              <a:t>是一种页面和 </a:t>
            </a:r>
            <a:r>
              <a:rPr lang="en-US" altLang="zh-CN" sz="882" dirty="0">
                <a:latin typeface="Segoe UI Light" pitchFamily="34" charset="0"/>
                <a:ea typeface="微软雅黑" panose="020B0503020204020204" pitchFamily="34" charset="-122"/>
              </a:rPr>
              <a:t>Web </a:t>
            </a:r>
            <a:r>
              <a:rPr lang="zh-CN" altLang="en-US" sz="882" dirty="0">
                <a:latin typeface="Segoe UI Light" pitchFamily="34" charset="0"/>
                <a:ea typeface="微软雅黑" panose="020B0503020204020204" pitchFamily="34" charset="-122"/>
              </a:rPr>
              <a:t>部件模型，可全面支持客户端侧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开发，轻松与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数据集成，并支持开源工具。</a:t>
            </a:r>
          </a:p>
          <a:p>
            <a:pPr marL="0" indent="0">
              <a:buFont typeface="Arial" panose="020B0604020202020204" pitchFamily="34" charset="0"/>
              <a:buNone/>
            </a:pPr>
            <a:endParaRPr lang="zh-CN" altLang="en-US" sz="882" dirty="0">
              <a:latin typeface="Segoe UI Light"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4048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a:latin typeface="Calibri" panose="020F0502020204030204" pitchFamily="34" charset="0"/>
              <a:ea typeface="微软雅黑" panose="020B0503020204020204" pitchFamily="34" charset="-122"/>
            </a:endParaRPr>
          </a:p>
          <a:p>
            <a:endParaRPr lang="zh-CN" altLang="en-US" sz="882" b="1" kern="1200">
              <a:solidFill>
                <a:schemeClr val="tx1"/>
              </a:solidFill>
              <a:effectLst/>
              <a:latin typeface="Segoe UI Light" pitchFamily="34" charset="0"/>
              <a:ea typeface="微软雅黑" panose="020B0503020204020204" pitchFamily="34" charset="-122"/>
              <a:cs typeface="+mn-cs"/>
            </a:endParaRPr>
          </a:p>
          <a:p>
            <a:r>
              <a:rPr lang="zh-CN" altLang="en-US" sz="882" b="1" kern="1200">
                <a:solidFill>
                  <a:schemeClr val="tx1"/>
                </a:solidFill>
                <a:effectLst/>
                <a:latin typeface="Segoe UI Light" pitchFamily="34" charset="0"/>
                <a:ea typeface="微软雅黑" panose="020B0503020204020204" pitchFamily="34" charset="-122"/>
                <a:cs typeface="+mn-cs"/>
              </a:rPr>
              <a:t>网站设计 </a:t>
            </a:r>
            <a:r>
              <a:rPr lang="en-US" altLang="zh-CN" sz="882" b="1" kern="1200">
                <a:solidFill>
                  <a:schemeClr val="tx1"/>
                </a:solidFill>
                <a:effectLst/>
                <a:latin typeface="Segoe UI Light" pitchFamily="34" charset="0"/>
                <a:ea typeface="微软雅黑" panose="020B0503020204020204" pitchFamily="34" charset="-122"/>
                <a:cs typeface="+mn-cs"/>
              </a:rPr>
              <a:t>GitHub </a:t>
            </a:r>
            <a:r>
              <a:rPr lang="zh-CN" altLang="en-US" sz="882" b="1" kern="1200">
                <a:solidFill>
                  <a:schemeClr val="tx1"/>
                </a:solidFill>
                <a:effectLst/>
                <a:latin typeface="Segoe UI Light" pitchFamily="34" charset="0"/>
                <a:ea typeface="微软雅黑" panose="020B0503020204020204" pitchFamily="34" charset="-122"/>
                <a:cs typeface="+mn-cs"/>
              </a:rPr>
              <a:t>示例</a:t>
            </a:r>
          </a:p>
          <a:p>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https://github.com/SharePoint/sp-dev-site-scripts</a:t>
            </a:r>
            <a:endParaRPr lang="zh-CN" altLang="en-US" sz="882" u="sng" kern="1200">
              <a:solidFill>
                <a:schemeClr val="tx1"/>
              </a:solidFill>
              <a:effectLst/>
              <a:latin typeface="Segoe UI Light" pitchFamily="34" charset="0"/>
              <a:ea typeface="微软雅黑" panose="020B0503020204020204" pitchFamily="34" charset="-122"/>
              <a:cs typeface="+mn-cs"/>
            </a:endParaRPr>
          </a:p>
          <a:p>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0783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2186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这是用户与 </a:t>
            </a:r>
            <a:r>
              <a:rPr lang="en-US" altLang="zh-CN" sz="882" b="0" i="0" kern="1200" dirty="0">
                <a:solidFill>
                  <a:schemeClr val="tx1"/>
                </a:solidFill>
                <a:effectLst/>
                <a:latin typeface="Segoe UI Light" pitchFamily="34" charset="0"/>
                <a:ea typeface="微软雅黑" panose="020B0503020204020204" pitchFamily="34" charset="-122"/>
                <a:cs typeface="+mn-cs"/>
              </a:rPr>
              <a:t>Web </a:t>
            </a:r>
            <a:r>
              <a:rPr lang="zh-CN" altLang="en-US" sz="882" b="0" i="0" kern="1200" dirty="0">
                <a:solidFill>
                  <a:schemeClr val="tx1"/>
                </a:solidFill>
                <a:effectLst/>
                <a:latin typeface="Segoe UI Light" pitchFamily="34" charset="0"/>
                <a:ea typeface="微软雅黑" panose="020B0503020204020204" pitchFamily="34" charset="-122"/>
                <a:cs typeface="+mn-cs"/>
              </a:rPr>
              <a:t>部件的交互方式，强调重要性。确保选项按逻辑顺序排列，并与开箱即用 </a:t>
            </a:r>
            <a:r>
              <a:rPr lang="en-US" altLang="zh-CN" sz="882" b="0" i="0" kern="1200" dirty="0">
                <a:solidFill>
                  <a:schemeClr val="tx1"/>
                </a:solidFill>
                <a:effectLst/>
                <a:latin typeface="Segoe UI Light" pitchFamily="34" charset="0"/>
                <a:ea typeface="微软雅黑" panose="020B0503020204020204" pitchFamily="34" charset="-122"/>
                <a:cs typeface="+mn-cs"/>
              </a:rPr>
              <a:t>(OOTB) </a:t>
            </a:r>
            <a:r>
              <a:rPr lang="zh-CN" altLang="en-US" sz="882" b="0" i="0" kern="1200" dirty="0">
                <a:solidFill>
                  <a:schemeClr val="tx1"/>
                </a:solidFill>
                <a:effectLst/>
                <a:latin typeface="Segoe UI Light" pitchFamily="34" charset="0"/>
                <a:ea typeface="微软雅黑" panose="020B0503020204020204" pitchFamily="34" charset="-122"/>
                <a:cs typeface="+mn-cs"/>
              </a:rPr>
              <a:t>选项保持一致</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41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383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https://microsoft.sharepoint.com/:w:/t/MOCtoBaselineevents/ERBwiD99TRdKhhQ-7nElZDcBamvEVtrmLDj-4xCUW57_ug?e=fR6170</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10:30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805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扩展和定制 </a:t>
            </a:r>
            <a:r>
              <a:rPr lang="en-US" altLang="zh-CN" dirty="0">
                <a:latin typeface="Segoe UI Semibold" panose="020B0702040204020203" pitchFamily="34" charset="0"/>
                <a:ea typeface="微软雅黑" panose="020B0503020204020204" pitchFamily="34" charset="-122"/>
              </a:rPr>
              <a:t>SharePoint</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 </a:t>
            </a:r>
            <a:r>
              <a:rPr lang="en-US" altLang="zh-CN" sz="2400" dirty="0">
                <a:latin typeface="Segoe UI" panose="020B0502040204020203" pitchFamily="34" charset="0"/>
                <a:ea typeface="微软雅黑" panose="020B0503020204020204" pitchFamily="34" charset="-122"/>
              </a:rPr>
              <a:t>Web </a:t>
            </a:r>
            <a:r>
              <a:rPr lang="zh-CN" altLang="en-US" sz="2400" dirty="0">
                <a:latin typeface="Segoe UI" panose="020B0502040204020203" pitchFamily="34" charset="0"/>
                <a:ea typeface="微软雅黑" panose="020B0503020204020204" pitchFamily="34" charset="-122"/>
              </a:rPr>
              <a:t>部件。</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框架扩展。</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打包和部署 </a:t>
            </a:r>
            <a:r>
              <a:rPr lang="en-US" altLang="zh-CN" sz="2400" dirty="0" err="1">
                <a:latin typeface="Segoe UI" panose="020B0502040204020203" pitchFamily="34" charset="0"/>
                <a:ea typeface="微软雅黑" panose="020B0503020204020204" pitchFamily="34" charset="-122"/>
              </a:rPr>
              <a:t>SPFx</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解决方案。</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使用 </a:t>
            </a:r>
            <a:r>
              <a:rPr lang="en-US" altLang="zh-CN" sz="2400" dirty="0">
                <a:latin typeface="Segoe UI" panose="020B0502040204020203" pitchFamily="34" charset="0"/>
                <a:ea typeface="微软雅黑" panose="020B0503020204020204" pitchFamily="34" charset="-122"/>
              </a:rPr>
              <a:t>Microsoft Graph</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在 </a:t>
            </a:r>
            <a:r>
              <a:rPr lang="en-US" altLang="zh-CN" sz="2400" dirty="0" err="1">
                <a:latin typeface="Segoe UI" panose="020B0502040204020203" pitchFamily="34" charset="0"/>
                <a:ea typeface="微软雅黑" panose="020B0503020204020204" pitchFamily="34" charset="-122"/>
              </a:rPr>
              <a:t>SPFx</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中使用受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保护的第三方 </a:t>
            </a:r>
            <a:r>
              <a:rPr lang="en-US" altLang="zh-CN" sz="2400" dirty="0">
                <a:latin typeface="Segoe UI" panose="020B0502040204020203" pitchFamily="34" charset="0"/>
                <a:ea typeface="微软雅黑" panose="020B0503020204020204" pitchFamily="34" charset="-122"/>
              </a:rPr>
              <a:t>API</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Web </a:t>
            </a:r>
            <a:r>
              <a:rPr lang="zh-CN" altLang="en-US" sz="2400" dirty="0">
                <a:latin typeface="Segoe UI" panose="020B0502040204020203" pitchFamily="34" charset="0"/>
                <a:ea typeface="微软雅黑" panose="020B0503020204020204" pitchFamily="34" charset="-122"/>
              </a:rPr>
              <a:t>部件作为 </a:t>
            </a:r>
            <a:r>
              <a:rPr lang="en-US" altLang="zh-CN" sz="2400" dirty="0">
                <a:latin typeface="Segoe UI" panose="020B0502040204020203" pitchFamily="34" charset="0"/>
                <a:ea typeface="微软雅黑" panose="020B0503020204020204" pitchFamily="34" charset="-122"/>
              </a:rPr>
              <a:t>Teams </a:t>
            </a:r>
            <a:r>
              <a:rPr lang="zh-CN" altLang="en-US" sz="2400" dirty="0">
                <a:latin typeface="Segoe UI" panose="020B0502040204020203" pitchFamily="34" charset="0"/>
                <a:ea typeface="微软雅黑" panose="020B0503020204020204" pitchFamily="34" charset="-122"/>
              </a:rPr>
              <a:t>选项卡。</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中的品牌塑造和主题</a:t>
            </a:r>
            <a:r>
              <a:rPr lang="zh-CN" altLang="en-US" sz="2400">
                <a:latin typeface="Segoe UI" panose="020B0502040204020203" pitchFamily="34" charset="0"/>
                <a:ea typeface="微软雅黑" panose="020B0503020204020204" pitchFamily="34" charset="-122"/>
              </a:rPr>
              <a:t>设计。</a:t>
            </a:r>
            <a:endParaRPr lang="zh-CN" alt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35571" y="3863356"/>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框架扩展</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框架扩展</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2363724"/>
          </a:xfrm>
        </p:spPr>
        <p:txBody>
          <a:bodyPr/>
          <a:lstStyle/>
          <a:p>
            <a:pPr marL="0" indent="0">
              <a:buNone/>
            </a:pP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框架扩展可用于扩展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和 </a:t>
            </a:r>
            <a:r>
              <a:rPr lang="en-US" altLang="zh-CN">
                <a:latin typeface="Segoe UI" panose="020B0502040204020203" pitchFamily="34" charset="0"/>
                <a:ea typeface="微软雅黑" panose="020B0503020204020204" pitchFamily="34" charset="-122"/>
              </a:rPr>
              <a:t>Teams </a:t>
            </a:r>
            <a:r>
              <a:rPr lang="zh-CN" altLang="en-US">
                <a:latin typeface="Segoe UI" panose="020B0502040204020203" pitchFamily="34" charset="0"/>
                <a:ea typeface="微软雅黑" panose="020B0503020204020204" pitchFamily="34" charset="-122"/>
              </a:rPr>
              <a:t>的开发功能。</a:t>
            </a:r>
          </a:p>
          <a:p>
            <a:r>
              <a:rPr lang="zh-CN" altLang="en-US">
                <a:latin typeface="Segoe UI" panose="020B0502040204020203" pitchFamily="34" charset="0"/>
                <a:ea typeface="微软雅黑" panose="020B0503020204020204" pitchFamily="34" charset="-122"/>
              </a:rPr>
              <a:t>有三种特定扩展类型。</a:t>
            </a:r>
          </a:p>
          <a:p>
            <a:pPr lvl="1"/>
            <a:r>
              <a:rPr lang="zh-CN" altLang="en-US">
                <a:latin typeface="Segoe UI" panose="020B0502040204020203" pitchFamily="34" charset="0"/>
                <a:ea typeface="微软雅黑" panose="020B0503020204020204" pitchFamily="34" charset="-122"/>
              </a:rPr>
              <a:t>应用程序定制器：将脚本添加到页面，访问大家熟知的 </a:t>
            </a:r>
            <a:r>
              <a:rPr lang="en-US" altLang="zh-CN">
                <a:latin typeface="Segoe UI" panose="020B0502040204020203" pitchFamily="34" charset="0"/>
                <a:ea typeface="微软雅黑" panose="020B0503020204020204" pitchFamily="34" charset="-122"/>
              </a:rPr>
              <a:t>HTML </a:t>
            </a:r>
            <a:r>
              <a:rPr lang="zh-CN" altLang="en-US">
                <a:latin typeface="Segoe UI" panose="020B0502040204020203" pitchFamily="34" charset="0"/>
                <a:ea typeface="微软雅黑" panose="020B0503020204020204" pitchFamily="34" charset="-122"/>
              </a:rPr>
              <a:t>元素占位符，并使用自定义渲染扩展它们。</a:t>
            </a:r>
          </a:p>
          <a:p>
            <a:pPr lvl="1"/>
            <a:r>
              <a:rPr lang="zh-CN" altLang="en-US">
                <a:latin typeface="Segoe UI" panose="020B0502040204020203" pitchFamily="34" charset="0"/>
                <a:ea typeface="微软雅黑" panose="020B0503020204020204" pitchFamily="34" charset="-122"/>
              </a:rPr>
              <a:t>命令集：扩展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命令平面，添加新操作并提供可用于实现行为的客户端侧代码。</a:t>
            </a:r>
          </a:p>
          <a:p>
            <a:pPr lvl="1"/>
            <a:r>
              <a:rPr lang="zh-CN" altLang="en-US">
                <a:latin typeface="Segoe UI" panose="020B0502040204020203" pitchFamily="34" charset="0"/>
                <a:ea typeface="微软雅黑" panose="020B0503020204020204" pitchFamily="34" charset="-122"/>
              </a:rPr>
              <a:t>字段定制器：为列表中的字段提供经过修改的数据视图。</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13391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应用程序定制器扩展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696753"/>
            <a:ext cx="4364737" cy="3347997"/>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rPr>
              <a:t>应用程序定制器可访问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页面上大家熟知的位置，你可以根据业务和功能要求对其进行修改。</a:t>
            </a:r>
          </a:p>
        </p:txBody>
      </p:sp>
      <p:pic>
        <p:nvPicPr>
          <p:cNvPr id="1026" name="Picture 2" descr="页面中呈现的自定义页眉和页脚元素">
            <a:extLst>
              <a:ext uri="{FF2B5EF4-FFF2-40B4-BE49-F238E27FC236}">
                <a16:creationId xmlns:a16="http://schemas.microsoft.com/office/drawing/2014/main" id="{F038F2DB-A49B-42E8-AAD9-050E23069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33" y="1548409"/>
            <a:ext cx="6004281" cy="39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0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dirty="0" err="1">
                <a:latin typeface="Segoe UI Semibold" panose="020B0702040204020203" pitchFamily="34" charset="0"/>
                <a:ea typeface="微软雅黑" panose="020B0503020204020204" pitchFamily="34" charset="-122"/>
              </a:rPr>
              <a:t>ListView</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命令集扩展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861774"/>
          </a:xfrm>
        </p:spPr>
        <p:txBody>
          <a:bodyPr/>
          <a:lstStyle/>
          <a:p>
            <a:pPr marL="0" indent="0">
              <a:buNone/>
            </a:pPr>
            <a:r>
              <a:rPr lang="zh-CN" altLang="en-US">
                <a:latin typeface="Segoe UI" panose="020B0502040204020203" pitchFamily="34" charset="0"/>
                <a:ea typeface="微软雅黑" panose="020B0503020204020204" pitchFamily="34" charset="-122"/>
              </a:rPr>
              <a:t>你可使用 </a:t>
            </a:r>
            <a:r>
              <a:rPr lang="en-US" altLang="zh-CN">
                <a:latin typeface="Segoe UI" panose="020B0502040204020203" pitchFamily="34" charset="0"/>
                <a:ea typeface="微软雅黑" panose="020B0503020204020204" pitchFamily="34" charset="-122"/>
              </a:rPr>
              <a:t>ListView </a:t>
            </a:r>
            <a:r>
              <a:rPr lang="zh-CN" altLang="en-US">
                <a:latin typeface="Segoe UI" panose="020B0502040204020203" pitchFamily="34" charset="0"/>
                <a:ea typeface="微软雅黑" panose="020B0503020204020204" pitchFamily="34" charset="-122"/>
              </a:rPr>
              <a:t>命令集扩展在页面顶部的命令栏中添加自定义控件和功能。</a:t>
            </a:r>
            <a:endParaRPr lang="zh-CN" altLang="en-US" dirty="0">
              <a:latin typeface="Segoe UI" panose="020B0502040204020203" pitchFamily="34" charset="0"/>
              <a:ea typeface="微软雅黑" panose="020B0503020204020204" pitchFamily="34" charset="-122"/>
            </a:endParaRPr>
          </a:p>
        </p:txBody>
      </p:sp>
      <p:pic>
        <p:nvPicPr>
          <p:cNvPr id="2050" name="Picture 2" descr="选择一个文档，以显示“命令一”按钮">
            <a:extLst>
              <a:ext uri="{FF2B5EF4-FFF2-40B4-BE49-F238E27FC236}">
                <a16:creationId xmlns:a16="http://schemas.microsoft.com/office/drawing/2014/main" id="{E1612525-C990-4CDF-8D64-3E9C58B1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32" y="2874428"/>
            <a:ext cx="5675539" cy="220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78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字段定制器扩展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629900" cy="2634567"/>
          </a:xfrm>
        </p:spPr>
        <p:txBody>
          <a:bodyPr/>
          <a:lstStyle/>
          <a:p>
            <a:pPr marL="0" indent="0">
              <a:buNone/>
            </a:pPr>
            <a:r>
              <a:rPr lang="zh-CN" altLang="en-US" dirty="0">
                <a:latin typeface="Segoe UI" panose="020B0502040204020203" pitchFamily="34" charset="0"/>
                <a:ea typeface="微软雅黑" panose="020B0503020204020204" pitchFamily="34" charset="-122"/>
              </a:rPr>
              <a:t>使用字段定制器扩展，你可以自定义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列表中特定字段的呈现方式。</a:t>
            </a:r>
          </a:p>
          <a:p>
            <a:pPr marL="0" indent="0">
              <a:buNone/>
            </a:pPr>
            <a:endParaRPr lang="zh-CN" altLang="en-US" dirty="0">
              <a:latin typeface="Segoe UI" panose="020B0502040204020203" pitchFamily="34" charset="0"/>
              <a:ea typeface="微软雅黑" panose="020B0503020204020204" pitchFamily="34" charset="-122"/>
            </a:endParaRPr>
          </a:p>
          <a:p>
            <a:r>
              <a:rPr lang="zh-CN" altLang="en-US" dirty="0">
                <a:latin typeface="Segoe UI" panose="020B0502040204020203" pitchFamily="34" charset="0"/>
                <a:ea typeface="微软雅黑" panose="020B0503020204020204" pitchFamily="34" charset="-122"/>
              </a:rPr>
              <a:t>示例：</a:t>
            </a:r>
          </a:p>
          <a:p>
            <a:pPr lvl="1"/>
            <a:r>
              <a:rPr lang="zh-CN" altLang="en-US" dirty="0">
                <a:latin typeface="Segoe UI" panose="020B0502040204020203" pitchFamily="34" charset="0"/>
                <a:ea typeface="微软雅黑" panose="020B0503020204020204" pitchFamily="34" charset="-122"/>
              </a:rPr>
              <a:t>状态</a:t>
            </a:r>
          </a:p>
          <a:p>
            <a:pPr lvl="1"/>
            <a:r>
              <a:rPr lang="zh-CN" altLang="en-US" dirty="0">
                <a:latin typeface="Segoe UI" panose="020B0502040204020203" pitchFamily="34" charset="0"/>
                <a:ea typeface="微软雅黑" panose="020B0503020204020204" pitchFamily="34" charset="-122"/>
              </a:rPr>
              <a:t>百分比</a:t>
            </a:r>
          </a:p>
        </p:txBody>
      </p:sp>
      <p:pic>
        <p:nvPicPr>
          <p:cNvPr id="3074" name="Picture 2" descr="没有调试查询参数的字段渲染">
            <a:extLst>
              <a:ext uri="{FF2B5EF4-FFF2-40B4-BE49-F238E27FC236}">
                <a16:creationId xmlns:a16="http://schemas.microsoft.com/office/drawing/2014/main" id="{155C8D6E-B584-4589-96E2-C623BCE57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37" y="2840582"/>
            <a:ext cx="60864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188450" y="2951945"/>
            <a:ext cx="5578867" cy="523220"/>
          </a:xfrm>
          <a:prstGeom prst="rect">
            <a:avLst/>
          </a:prstGeom>
        </p:spPr>
        <p:txBody>
          <a:bodyPr wrap="square">
            <a:spAutoFit/>
          </a:bodyPr>
          <a:lstStyle/>
          <a:p>
            <a:r>
              <a:rPr lang="zh-CN" altLang="en-US" sz="2800">
                <a:latin typeface="Segoe UI" panose="020B0502040204020203" pitchFamily="34" charset="0"/>
                <a:ea typeface="微软雅黑" panose="020B0503020204020204" pitchFamily="34" charset="-122"/>
                <a:cs typeface="Segoe UI"/>
              </a:rPr>
              <a:t>创建 </a:t>
            </a:r>
            <a:r>
              <a:rPr lang="en-US" altLang="zh-CN" sz="2800">
                <a:latin typeface="Segoe UI" panose="020B0502040204020203" pitchFamily="34" charset="0"/>
                <a:ea typeface="微软雅黑" panose="020B0503020204020204" pitchFamily="34" charset="-122"/>
                <a:cs typeface="Segoe UI"/>
              </a:rPr>
              <a:t>SharePoint </a:t>
            </a:r>
            <a:r>
              <a:rPr lang="zh-CN" altLang="en-US" sz="2800">
                <a:latin typeface="Segoe UI" panose="020B0502040204020203" pitchFamily="34" charset="0"/>
                <a:ea typeface="微软雅黑" panose="020B0503020204020204" pitchFamily="34" charset="-122"/>
                <a:cs typeface="Segoe UI"/>
              </a:rPr>
              <a:t>框架</a:t>
            </a:r>
            <a:r>
              <a:rPr lang="zh-CN" altLang="en-US" sz="2800">
                <a:latin typeface="Segoe UI" panose="020B0502040204020203" pitchFamily="34" charset="0"/>
                <a:ea typeface="微软雅黑" panose="020B0503020204020204" pitchFamily="34" charset="-122"/>
                <a:cs typeface="+mn-lt"/>
              </a:rPr>
              <a:t>扩展</a:t>
            </a:r>
            <a:endParaRPr lang="zh-CN" altLang="en-US" sz="2800" dirty="0">
              <a:latin typeface="Segoe UI" panose="020B0502040204020203" pitchFamily="34" charset="0"/>
              <a:ea typeface="微软雅黑" panose="020B0503020204020204" pitchFamily="34" charset="-122"/>
              <a:cs typeface="Segoe UI"/>
            </a:endParaRPr>
          </a:p>
        </p:txBody>
      </p:sp>
    </p:spTree>
    <p:extLst>
      <p:ext uri="{BB962C8B-B14F-4D97-AF65-F5344CB8AC3E}">
        <p14:creationId xmlns:p14="http://schemas.microsoft.com/office/powerpoint/2010/main" val="1060510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8954" y="3429000"/>
            <a:ext cx="9144000" cy="553998"/>
          </a:xfrm>
        </p:spPr>
        <p:txBody>
          <a:bodyPr/>
          <a:lstStyle/>
          <a:p>
            <a:r>
              <a:rPr lang="zh-CN" altLang="en-US" b="1" dirty="0">
                <a:latin typeface="Segoe UI Semibold" panose="020B0702040204020203" pitchFamily="34" charset="0"/>
                <a:ea typeface="微软雅黑" panose="020B0503020204020204" pitchFamily="34" charset="-122"/>
              </a:rPr>
              <a:t>打包和部署 </a:t>
            </a:r>
            <a:r>
              <a:rPr lang="en-US" altLang="zh-CN" dirty="0" err="1">
                <a:latin typeface="Segoe UI Semibold" panose="020B0702040204020203" pitchFamily="34" charset="0"/>
                <a:ea typeface="微软雅黑" panose="020B0503020204020204" pitchFamily="34" charset="-122"/>
              </a:rPr>
              <a:t>SPFx</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解决方案</a:t>
            </a:r>
          </a:p>
        </p:txBody>
      </p:sp>
    </p:spTree>
    <p:extLst>
      <p:ext uri="{BB962C8B-B14F-4D97-AF65-F5344CB8AC3E}">
        <p14:creationId xmlns:p14="http://schemas.microsoft.com/office/powerpoint/2010/main" val="41618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准备部署程序包</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zh-CN" altLang="en-US" sz="2800">
                <a:latin typeface="Segoe UI" panose="020B0502040204020203" pitchFamily="34" charset="0"/>
                <a:ea typeface="微软雅黑" panose="020B0503020204020204" pitchFamily="34" charset="-122"/>
                <a:cs typeface="Segoe UI Semilight" panose="020B0402040204020203" pitchFamily="34" charset="0"/>
              </a:rPr>
              <a:t>有时，开发人员可能需要随客户端侧解决方案包预配 </a:t>
            </a:r>
            <a:r>
              <a:rPr lang="en-US" altLang="zh-CN" sz="2800">
                <a:latin typeface="Segoe UI" panose="020B05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panose="020B0502040204020203" pitchFamily="34" charset="0"/>
                <a:ea typeface="微软雅黑" panose="020B0503020204020204" pitchFamily="34" charset="-122"/>
                <a:cs typeface="Segoe UI Semilight" panose="020B0402040204020203" pitchFamily="34" charset="0"/>
              </a:rPr>
              <a:t>列表或文档库，以供客户端侧组件（如 </a:t>
            </a:r>
            <a:r>
              <a:rPr lang="en-US" altLang="zh-CN" sz="2800">
                <a:latin typeface="Segoe UI" panose="020B0502040204020203" pitchFamily="34" charset="0"/>
                <a:ea typeface="微软雅黑" panose="020B0503020204020204" pitchFamily="34" charset="-122"/>
                <a:cs typeface="Segoe UI Semilight" panose="020B0402040204020203" pitchFamily="34" charset="0"/>
              </a:rPr>
              <a:t>Web </a:t>
            </a:r>
            <a:r>
              <a:rPr lang="zh-CN" altLang="en-US" sz="2800">
                <a:latin typeface="Segoe UI" panose="020B0502040204020203" pitchFamily="34" charset="0"/>
                <a:ea typeface="微软雅黑" panose="020B0503020204020204" pitchFamily="34" charset="-122"/>
                <a:cs typeface="Segoe UI Semilight" panose="020B0402040204020203" pitchFamily="34" charset="0"/>
              </a:rPr>
              <a:t>部件）使用。</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随解决方案包预配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资产。</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在解决方案中创建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项目。</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升级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项目。</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更新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框架程序包。</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119490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打包解决方案</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zh-CN" altLang="en-US" sz="2800">
                <a:latin typeface="Segoe UI" panose="020B0502040204020203" pitchFamily="34" charset="0"/>
                <a:ea typeface="微软雅黑" panose="020B0503020204020204" pitchFamily="34" charset="-122"/>
                <a:cs typeface="Segoe UI Semilight" panose="020B0402040204020203" pitchFamily="34" charset="0"/>
              </a:rPr>
              <a:t>每个程序包配置文件都包含一些可选设置，为任务提供各种源文件和清单，并定义写入程序包的位置。此外，它还包含必要的解决方案定义，用于向包生成工具指明各个组件之间的关系。</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解决方案定义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(ISolution)</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功能定义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(IFeature)</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文件路径。</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693291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租户范围的解决方案部署</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1292662"/>
          </a:xfrm>
        </p:spPr>
        <p:txBody>
          <a:bodyPr>
            <a:noAutofit/>
          </a:bodyPr>
          <a:lstStyle/>
          <a:p>
            <a:pPr marL="0" lvl="1" indent="0">
              <a:buNone/>
            </a:pP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应用程序定制器和 </a:t>
            </a:r>
            <a:r>
              <a:rPr lang="en-US" altLang="zh-CN" sz="2800" dirty="0" err="1">
                <a:latin typeface="Segoe UI" panose="020B0502040204020203" pitchFamily="34" charset="0"/>
                <a:ea typeface="微软雅黑" panose="020B0503020204020204" pitchFamily="34" charset="-122"/>
                <a:cs typeface="Segoe UI Semilight" panose="020B0402040204020203" pitchFamily="34" charset="0"/>
              </a:rPr>
              <a:t>ListView</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 </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命令集支持 </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SharePoint </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框架扩展的租户范围部署选项。它为租户应用目录经理提供了一个简单的选项，用于管理默认情况下整个租户需激活的扩展，或基于站点中使用的 </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Web/</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列表模板激活的扩展。</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租户范围的解决方案部署选项。</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解决方案特定的要求。</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将解决方案配置为在整个租户中可用。</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在应用目录中批准租户范围的部署。</a:t>
            </a:r>
          </a:p>
          <a:p>
            <a:pPr marL="0" lvl="1" indent="0">
              <a:buNone/>
            </a:pPr>
            <a:endParaRPr lang="zh-CN" altLang="en-US" sz="2800" dirty="0">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7984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3725" y="3503653"/>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 </a:t>
            </a:r>
            <a:r>
              <a:rPr lang="en-US" altLang="zh-CN" dirty="0">
                <a:latin typeface="Segoe UI Semibold" panose="020B0702040204020203" pitchFamily="34" charset="0"/>
                <a:ea typeface="微软雅黑" panose="020B0503020204020204" pitchFamily="34" charset="-122"/>
              </a:rPr>
              <a:t>Web </a:t>
            </a:r>
            <a:r>
              <a:rPr lang="zh-CN" altLang="en-US" b="1" dirty="0">
                <a:latin typeface="Segoe UI Semibold" panose="020B0702040204020203" pitchFamily="34" charset="0"/>
                <a:ea typeface="微软雅黑" panose="020B0503020204020204" pitchFamily="34" charset="-122"/>
              </a:rPr>
              <a:t>部件</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域隔离的 </a:t>
            </a:r>
            <a:r>
              <a:rPr lang="en-US" altLang="zh-CN" dirty="0">
                <a:latin typeface="Segoe UI Semibold" panose="020B0702040204020203" pitchFamily="34" charset="0"/>
                <a:ea typeface="微软雅黑" panose="020B0503020204020204" pitchFamily="34" charset="-122"/>
              </a:rPr>
              <a:t>Web </a:t>
            </a:r>
            <a:r>
              <a:rPr lang="zh-CN" altLang="en-US" b="1" dirty="0">
                <a:latin typeface="Segoe UI Semibold" panose="020B0702040204020203" pitchFamily="34" charset="0"/>
                <a:ea typeface="微软雅黑" panose="020B0503020204020204" pitchFamily="34" charset="-122"/>
              </a:rPr>
              <a:t>部件</a:t>
            </a:r>
          </a:p>
        </p:txBody>
      </p:sp>
      <p:pic>
        <p:nvPicPr>
          <p:cNvPr id="4" name="Picture 3" descr="体系结构概述，说明隔离的 Web 部件如何工作">
            <a:extLst>
              <a:ext uri="{FF2B5EF4-FFF2-40B4-BE49-F238E27FC236}">
                <a16:creationId xmlns:a16="http://schemas.microsoft.com/office/drawing/2014/main" id="{F3F26AE0-7B63-4FBE-A8D7-CAC4BB731553}"/>
              </a:ext>
            </a:extLst>
          </p:cNvPr>
          <p:cNvPicPr/>
          <p:nvPr/>
        </p:nvPicPr>
        <p:blipFill>
          <a:blip r:embed="rId3">
            <a:extLst>
              <a:ext uri="{28A0092B-C50C-407E-A947-70E740481C1C}">
                <a14:useLocalDpi xmlns:a14="http://schemas.microsoft.com/office/drawing/2010/main" val="0"/>
              </a:ext>
            </a:extLst>
          </a:blip>
          <a:srcRect/>
          <a:stretch/>
        </p:blipFill>
        <p:spPr bwMode="auto">
          <a:xfrm>
            <a:off x="1673351" y="1246595"/>
            <a:ext cx="9159384" cy="5154205"/>
          </a:xfrm>
          <a:prstGeom prst="rect">
            <a:avLst/>
          </a:prstGeom>
          <a:noFill/>
          <a:ln>
            <a:noFill/>
          </a:ln>
        </p:spPr>
      </p:pic>
    </p:spTree>
    <p:extLst>
      <p:ext uri="{BB962C8B-B14F-4D97-AF65-F5344CB8AC3E}">
        <p14:creationId xmlns:p14="http://schemas.microsoft.com/office/powerpoint/2010/main" val="1329855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414684" cy="553998"/>
          </a:xfrm>
        </p:spPr>
        <p:txBody>
          <a:bodyPr>
            <a:normAutofit/>
          </a:bodyPr>
          <a:lstStyle/>
          <a:p>
            <a:r>
              <a:rPr lang="zh-CN" altLang="en-US" b="1" dirty="0">
                <a:latin typeface="Segoe UI Semibold" panose="020B0702040204020203" pitchFamily="34" charset="0"/>
                <a:ea typeface="微软雅黑" panose="020B0503020204020204" pitchFamily="34" charset="-122"/>
              </a:rPr>
              <a:t>针对生产优化 </a:t>
            </a:r>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框架版本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348584" cy="2400657"/>
          </a:xfrm>
        </p:spPr>
        <p:txBody>
          <a:bodyPr/>
          <a:lstStyle/>
          <a:p>
            <a:pPr marL="0" indent="0">
              <a:buNone/>
            </a:pPr>
            <a:r>
              <a:rPr lang="zh-CN" altLang="en-US">
                <a:latin typeface="Segoe UI" panose="020B0502040204020203" pitchFamily="34" charset="0"/>
                <a:ea typeface="微软雅黑" panose="020B0503020204020204" pitchFamily="34" charset="-122"/>
              </a:rPr>
              <a:t>使用以下命令打包解决方案，然后上传到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的应用目录。</a:t>
            </a:r>
          </a:p>
          <a:p>
            <a:pPr lvl="1"/>
            <a:r>
              <a:rPr lang="en-US" altLang="zh-CN">
                <a:latin typeface="Segoe UI" panose="020B0502040204020203" pitchFamily="34" charset="0"/>
                <a:ea typeface="微软雅黑" panose="020B0503020204020204" pitchFamily="34" charset="-122"/>
              </a:rPr>
              <a:t>gulp build </a:t>
            </a:r>
            <a:endParaRPr lang="zh-CN" altLang="en-US">
              <a:latin typeface="Segoe UI" panose="020B0502040204020203" pitchFamily="34" charset="0"/>
              <a:ea typeface="微软雅黑" panose="020B0503020204020204" pitchFamily="34" charset="-122"/>
            </a:endParaRPr>
          </a:p>
          <a:p>
            <a:pPr lvl="1"/>
            <a:r>
              <a:rPr lang="en-US" altLang="zh-CN">
                <a:latin typeface="Segoe UI" panose="020B0502040204020203" pitchFamily="34" charset="0"/>
                <a:ea typeface="微软雅黑" panose="020B0503020204020204" pitchFamily="34" charset="-122"/>
              </a:rPr>
              <a:t>gulp bundle –ship </a:t>
            </a:r>
            <a:endParaRPr lang="zh-CN" altLang="en-US">
              <a:latin typeface="Segoe UI" panose="020B0502040204020203" pitchFamily="34" charset="0"/>
              <a:ea typeface="微软雅黑" panose="020B0503020204020204" pitchFamily="34" charset="-122"/>
            </a:endParaRPr>
          </a:p>
          <a:p>
            <a:pPr lvl="1"/>
            <a:r>
              <a:rPr lang="en-US" altLang="zh-CN">
                <a:latin typeface="Segoe UI" panose="020B0502040204020203" pitchFamily="34" charset="0"/>
                <a:ea typeface="微软雅黑" panose="020B0503020204020204" pitchFamily="34" charset="-122"/>
              </a:rPr>
              <a:t>gulp package-solution –ship </a:t>
            </a:r>
            <a:endParaRPr lang="zh-CN" alt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A18FCCA3-97B5-407A-A912-248194C0A0DF}"/>
              </a:ext>
            </a:extLst>
          </p:cNvPr>
          <p:cNvPicPr>
            <a:picLocks noChangeAspect="1"/>
          </p:cNvPicPr>
          <p:nvPr/>
        </p:nvPicPr>
        <p:blipFill>
          <a:blip r:embed="rId3"/>
          <a:stretch>
            <a:fillRect/>
          </a:stretch>
        </p:blipFill>
        <p:spPr>
          <a:xfrm>
            <a:off x="5436637" y="1435497"/>
            <a:ext cx="6300523" cy="2922282"/>
          </a:xfrm>
          <a:prstGeom prst="rect">
            <a:avLst/>
          </a:prstGeom>
        </p:spPr>
      </p:pic>
    </p:spTree>
    <p:extLst>
      <p:ext uri="{BB962C8B-B14F-4D97-AF65-F5344CB8AC3E}">
        <p14:creationId xmlns:p14="http://schemas.microsoft.com/office/powerpoint/2010/main" val="16291942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4654192" y="3188831"/>
            <a:ext cx="7140541" cy="523220"/>
          </a:xfrm>
          <a:prstGeom prst="rect">
            <a:avLst/>
          </a:prstGeom>
        </p:spPr>
        <p:txBody>
          <a:bodyPr wrap="square">
            <a:spAutoFit/>
          </a:bodyPr>
          <a:lstStyle/>
          <a:p>
            <a:r>
              <a:rPr lang="zh-CN" altLang="en-US" sz="2800">
                <a:latin typeface="Segoe UI" panose="020B0502040204020203" pitchFamily="34" charset="0"/>
                <a:ea typeface="微软雅黑" panose="020B0503020204020204" pitchFamily="34" charset="-122"/>
                <a:cs typeface="+mn-lt"/>
              </a:rPr>
              <a:t>部署 </a:t>
            </a:r>
            <a:r>
              <a:rPr lang="en-US" altLang="zh-CN" sz="2800">
                <a:latin typeface="Segoe UI" panose="020B0502040204020203" pitchFamily="34" charset="0"/>
                <a:ea typeface="微软雅黑" panose="020B0503020204020204" pitchFamily="34" charset="-122"/>
                <a:cs typeface="+mn-lt"/>
              </a:rPr>
              <a:t>SharePoint </a:t>
            </a:r>
            <a:r>
              <a:rPr lang="zh-CN" altLang="en-US" sz="2800">
                <a:latin typeface="Segoe UI" panose="020B0502040204020203" pitchFamily="34" charset="0"/>
                <a:ea typeface="微软雅黑" panose="020B0503020204020204" pitchFamily="34" charset="-122"/>
                <a:cs typeface="+mn-lt"/>
              </a:rPr>
              <a:t>框架解决方案</a:t>
            </a:r>
            <a:endParaRPr lang="zh-CN" altLang="en-US" sz="2800" dirty="0">
              <a:latin typeface="Segoe UI" panose="020B0502040204020203" pitchFamily="34" charset="0"/>
              <a:ea typeface="微软雅黑" panose="020B0503020204020204" pitchFamily="34" charset="-122"/>
              <a:cs typeface="Segoe UI"/>
            </a:endParaRPr>
          </a:p>
        </p:txBody>
      </p:sp>
    </p:spTree>
    <p:extLst>
      <p:ext uri="{BB962C8B-B14F-4D97-AF65-F5344CB8AC3E}">
        <p14:creationId xmlns:p14="http://schemas.microsoft.com/office/powerpoint/2010/main" val="3568947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651" y="4202402"/>
            <a:ext cx="9144000" cy="553998"/>
          </a:xfrm>
        </p:spPr>
        <p:txBody>
          <a:bodyPr/>
          <a:lstStyle/>
          <a:p>
            <a:r>
              <a:rPr lang="zh-CN" altLang="en-US" b="1" dirty="0">
                <a:latin typeface="Segoe UI Semibold" panose="020B0702040204020203" pitchFamily="34" charset="0"/>
                <a:ea typeface="微软雅黑" panose="020B0503020204020204" pitchFamily="34" charset="-122"/>
              </a:rPr>
              <a:t>使用 </a:t>
            </a:r>
            <a:r>
              <a:rPr lang="en-US" altLang="zh-CN" dirty="0">
                <a:latin typeface="Segoe UI Semibold" panose="020B0702040204020203" pitchFamily="34" charset="0"/>
                <a:ea typeface="微软雅黑" panose="020B0503020204020204" pitchFamily="34" charset="-122"/>
              </a:rPr>
              <a:t>Microsoft Graph </a:t>
            </a:r>
            <a:r>
              <a:rPr lang="zh-CN" altLang="en-US" b="1" dirty="0">
                <a:latin typeface="Segoe UI Semibold" panose="020B0702040204020203" pitchFamily="34" charset="0"/>
                <a:ea typeface="微软雅黑" panose="020B0503020204020204" pitchFamily="34" charset="-122"/>
              </a:rPr>
              <a:t>和第三方</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API</a:t>
            </a:r>
          </a:p>
        </p:txBody>
      </p:sp>
    </p:spTree>
    <p:extLst>
      <p:ext uri="{BB962C8B-B14F-4D97-AF65-F5344CB8AC3E}">
        <p14:creationId xmlns:p14="http://schemas.microsoft.com/office/powerpoint/2010/main" val="1027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使用 </a:t>
            </a:r>
            <a:r>
              <a:rPr lang="en-US" altLang="zh-CN" dirty="0" err="1">
                <a:latin typeface="Segoe UI Semibold" panose="020B0702040204020203" pitchFamily="34" charset="0"/>
                <a:ea typeface="微软雅黑" panose="020B0503020204020204" pitchFamily="34" charset="-122"/>
              </a:rPr>
              <a:t>MSGraphClient</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连接到</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199" y="1435497"/>
            <a:ext cx="11476421" cy="3188565"/>
          </a:xfrm>
        </p:spPr>
        <p:txBody>
          <a:bodyPr/>
          <a:lstStyle/>
          <a:p>
            <a:r>
              <a:rPr lang="zh-CN" altLang="en-US" dirty="0">
                <a:latin typeface="Segoe UI" panose="020B0502040204020203" pitchFamily="34" charset="0"/>
                <a:ea typeface="微软雅黑" panose="020B0503020204020204" pitchFamily="34" charset="-122"/>
              </a:rPr>
              <a:t>在构建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框架解决方案时，开发人员可以使用 </a:t>
            </a:r>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轻松连接到 </a:t>
            </a:r>
            <a:r>
              <a:rPr lang="en-US" altLang="zh-CN" dirty="0">
                <a:latin typeface="Segoe UI" panose="020B0502040204020203" pitchFamily="34" charset="0"/>
                <a:ea typeface="微软雅黑" panose="020B0503020204020204" pitchFamily="34" charset="-122"/>
              </a:rPr>
              <a:t>Microsoft Graph</a:t>
            </a:r>
            <a:r>
              <a:rPr lang="zh-CN" altLang="en-US" dirty="0">
                <a:latin typeface="Segoe UI" panose="020B0502040204020203" pitchFamily="34" charset="0"/>
                <a:ea typeface="微软雅黑" panose="020B0503020204020204" pitchFamily="34" charset="-122"/>
              </a:rPr>
              <a:t>。</a:t>
            </a:r>
          </a:p>
          <a:p>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是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v1.6.0 </a:t>
            </a:r>
            <a:r>
              <a:rPr lang="zh-CN" altLang="en-US" dirty="0">
                <a:latin typeface="Segoe UI" panose="020B0502040204020203" pitchFamily="34" charset="0"/>
                <a:ea typeface="微软雅黑" panose="020B0503020204020204" pitchFamily="34" charset="-122"/>
              </a:rPr>
              <a:t>中引入的全新 </a:t>
            </a:r>
            <a:r>
              <a:rPr lang="en-US" altLang="zh-CN" dirty="0">
                <a:latin typeface="Segoe UI" panose="020B0502040204020203" pitchFamily="34" charset="0"/>
                <a:ea typeface="微软雅黑" panose="020B0503020204020204" pitchFamily="34" charset="-122"/>
              </a:rPr>
              <a:t>HTTP </a:t>
            </a:r>
            <a:r>
              <a:rPr lang="zh-CN" altLang="en-US" dirty="0">
                <a:latin typeface="Segoe UI" panose="020B0502040204020203" pitchFamily="34" charset="0"/>
                <a:ea typeface="微软雅黑" panose="020B0503020204020204" pitchFamily="34" charset="-122"/>
              </a:rPr>
              <a:t>客户端，可简化在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框架解决方案中与 </a:t>
            </a:r>
            <a:r>
              <a:rPr lang="en-US" altLang="zh-CN" dirty="0">
                <a:latin typeface="Segoe UI" panose="020B0502040204020203" pitchFamily="34" charset="0"/>
                <a:ea typeface="微软雅黑" panose="020B0503020204020204" pitchFamily="34" charset="-122"/>
              </a:rPr>
              <a:t>Microsoft Graph </a:t>
            </a:r>
            <a:r>
              <a:rPr lang="zh-CN" altLang="en-US" dirty="0">
                <a:latin typeface="Segoe UI" panose="020B0502040204020203" pitchFamily="34" charset="0"/>
                <a:ea typeface="微软雅黑" panose="020B0503020204020204" pitchFamily="34" charset="-122"/>
              </a:rPr>
              <a:t>连接的过程。 </a:t>
            </a:r>
          </a:p>
          <a:p>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可包装现有的</a:t>
            </a:r>
            <a:r>
              <a:rPr lang="zh-CN" altLang="en-US" u="sng" dirty="0">
                <a:latin typeface="Segoe UI" panose="020B0502040204020203" pitchFamily="34" charset="0"/>
                <a:ea typeface="微软雅黑" panose="020B0503020204020204" pitchFamily="34" charset="-122"/>
                <a:hlinkClick r:id="rId3"/>
              </a:rPr>
              <a:t> </a:t>
            </a:r>
            <a:r>
              <a:rPr lang="en-US" altLang="zh-CN" u="sng" dirty="0">
                <a:latin typeface="Segoe UI" panose="020B0502040204020203" pitchFamily="34" charset="0"/>
                <a:ea typeface="微软雅黑" panose="020B0503020204020204" pitchFamily="34" charset="-122"/>
                <a:hlinkClick r:id="rId3"/>
              </a:rPr>
              <a:t>Microsoft Graph JavaScript </a:t>
            </a:r>
            <a:r>
              <a:rPr lang="zh-CN" altLang="en-US" u="sng" dirty="0">
                <a:latin typeface="Segoe UI" panose="020B0502040204020203" pitchFamily="34" charset="0"/>
                <a:ea typeface="微软雅黑" panose="020B0503020204020204" pitchFamily="34" charset="-122"/>
                <a:hlinkClick r:id="rId3"/>
              </a:rPr>
              <a:t>客户端库</a:t>
            </a:r>
            <a:r>
              <a:rPr lang="zh-CN" altLang="en-US" dirty="0">
                <a:latin typeface="Segoe UI" panose="020B0502040204020203" pitchFamily="34" charset="0"/>
                <a:ea typeface="微软雅黑" panose="020B0503020204020204" pitchFamily="34" charset="-122"/>
              </a:rPr>
              <a:t>，</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为开发人员提供与在其他客户端侧解决方案中使用客户端库时相同的</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功能。</a:t>
            </a:r>
          </a:p>
        </p:txBody>
      </p:sp>
    </p:spTree>
    <p:extLst>
      <p:ext uri="{BB962C8B-B14F-4D97-AF65-F5344CB8AC3E}">
        <p14:creationId xmlns:p14="http://schemas.microsoft.com/office/powerpoint/2010/main" val="2647973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了解 </a:t>
            </a:r>
            <a:r>
              <a:rPr lang="en-US" altLang="zh-CN" dirty="0" err="1">
                <a:latin typeface="Segoe UI Semibold" panose="020B0702040204020203" pitchFamily="34" charset="0"/>
                <a:ea typeface="微软雅黑" panose="020B0503020204020204" pitchFamily="34" charset="-122"/>
              </a:rPr>
              <a:t>AadHttpClient</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387138" y="1627334"/>
            <a:ext cx="5365962" cy="4432090"/>
          </a:xfrm>
        </p:spPr>
        <p:txBody>
          <a:bodyPr>
            <a:noAutofit/>
          </a:bodyPr>
          <a:lstStyle/>
          <a:p>
            <a:pPr lvl="1"/>
            <a:r>
              <a:rPr lang="zh-CN" altLang="en-US" sz="2400" dirty="0">
                <a:latin typeface="Segoe UI" panose="020B0502040204020203" pitchFamily="34" charset="0"/>
                <a:ea typeface="微软雅黑" panose="020B0503020204020204" pitchFamily="34" charset="-122"/>
              </a:rPr>
              <a:t>你可使用 </a:t>
            </a: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框架指定你的解决方案需要哪些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应用程序和权限，如果尚未授予必要的权限，租户管理员可以授予这些权限。</a:t>
            </a:r>
          </a:p>
          <a:p>
            <a:pPr marL="0" indent="0">
              <a:buNone/>
            </a:pPr>
            <a:endParaRPr lang="zh-CN" altLang="en-US" sz="2400" dirty="0">
              <a:latin typeface="Segoe UI" panose="020B0502040204020203" pitchFamily="34" charset="0"/>
              <a:ea typeface="微软雅黑" panose="020B0503020204020204" pitchFamily="34" charset="-122"/>
            </a:endParaRPr>
          </a:p>
          <a:p>
            <a:pPr lvl="1">
              <a:lnSpc>
                <a:spcPct val="110000"/>
              </a:lnSpc>
            </a:pPr>
            <a:r>
              <a:rPr lang="zh-CN" altLang="en-US" sz="2400" dirty="0">
                <a:latin typeface="Segoe UI" panose="020B0502040204020203" pitchFamily="34" charset="0"/>
                <a:ea typeface="微软雅黑" panose="020B0503020204020204" pitchFamily="34" charset="-122"/>
              </a:rPr>
              <a:t>你可以使用 </a:t>
            </a:r>
            <a:r>
              <a:rPr lang="en-US" altLang="zh-CN" sz="2400" dirty="0" err="1">
                <a:latin typeface="Segoe UI" panose="020B0502040204020203" pitchFamily="34" charset="0"/>
                <a:ea typeface="微软雅黑" panose="020B0503020204020204" pitchFamily="34" charset="-122"/>
              </a:rPr>
              <a:t>AadHttpClient</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轻松连接到使用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保护的 </a:t>
            </a:r>
            <a:r>
              <a:rPr lang="en-US" altLang="zh-CN" sz="2400" dirty="0">
                <a:latin typeface="Segoe UI" panose="020B0502040204020203" pitchFamily="34" charset="0"/>
                <a:ea typeface="微软雅黑" panose="020B0503020204020204" pitchFamily="34" charset="-122"/>
              </a:rPr>
              <a:t>API</a:t>
            </a:r>
            <a:r>
              <a:rPr lang="zh-CN" altLang="en-US" sz="2400" dirty="0">
                <a:latin typeface="Segoe UI" panose="020B0502040204020203" pitchFamily="34" charset="0"/>
                <a:ea typeface="微软雅黑" panose="020B0503020204020204" pitchFamily="34" charset="-122"/>
              </a:rPr>
              <a:t>，而无需亲自实施 </a:t>
            </a:r>
            <a:r>
              <a:rPr lang="en-US" altLang="zh-CN" sz="2400" dirty="0">
                <a:latin typeface="Segoe UI" panose="020B0502040204020203" pitchFamily="34" charset="0"/>
                <a:ea typeface="微软雅黑" panose="020B0503020204020204" pitchFamily="34" charset="-122"/>
              </a:rPr>
              <a:t>OAuth </a:t>
            </a:r>
            <a:r>
              <a:rPr lang="zh-CN" altLang="en-US" sz="2400" dirty="0">
                <a:latin typeface="Segoe UI" panose="020B0502040204020203" pitchFamily="34" charset="0"/>
                <a:ea typeface="微软雅黑" panose="020B0503020204020204" pitchFamily="34" charset="-122"/>
              </a:rPr>
              <a:t>流。</a:t>
            </a:r>
          </a:p>
        </p:txBody>
      </p:sp>
      <p:pic>
        <p:nvPicPr>
          <p:cNvPr id="7170" name="Picture 2" descr="说明对 Azure AD 应用程序请求、授予和使用权限的流程的架构">
            <a:extLst>
              <a:ext uri="{FF2B5EF4-FFF2-40B4-BE49-F238E27FC236}">
                <a16:creationId xmlns:a16="http://schemas.microsoft.com/office/drawing/2014/main" id="{6D8A87AF-E03E-4559-9146-4A070705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19934" y="1883507"/>
            <a:ext cx="5620139" cy="298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授予使用第三方 </a:t>
            </a:r>
            <a:r>
              <a:rPr lang="en-US" altLang="zh-CN" dirty="0">
                <a:latin typeface="Segoe UI Semibold" panose="020B0702040204020203" pitchFamily="34" charset="0"/>
                <a:ea typeface="微软雅黑" panose="020B0503020204020204" pitchFamily="34" charset="-122"/>
              </a:rPr>
              <a:t>API </a:t>
            </a:r>
            <a:r>
              <a:rPr lang="zh-CN" altLang="en-US" b="1" dirty="0">
                <a:latin typeface="Segoe UI Semibold" panose="020B0702040204020203" pitchFamily="34" charset="0"/>
                <a:ea typeface="微软雅黑" panose="020B0503020204020204" pitchFamily="34" charset="-122"/>
              </a:rPr>
              <a:t>的权限</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210800" cy="861774"/>
          </a:xfrm>
        </p:spPr>
        <p:txBody>
          <a:bodyPr/>
          <a:lstStyle/>
          <a:p>
            <a:pPr marL="0" indent="0">
              <a:buNone/>
            </a:pPr>
            <a:r>
              <a:rPr lang="zh-CN" altLang="en-US" dirty="0">
                <a:latin typeface="Segoe UI" panose="020B0502040204020203" pitchFamily="34" charset="0"/>
                <a:ea typeface="微软雅黑" panose="020B0503020204020204" pitchFamily="34" charset="-122"/>
              </a:rPr>
              <a:t>在构建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框架解决方案时，你可能希望使用公共 </a:t>
            </a:r>
            <a:r>
              <a:rPr lang="en-US" altLang="zh-CN" dirty="0">
                <a:latin typeface="Segoe UI" panose="020B0502040204020203" pitchFamily="34" charset="0"/>
                <a:ea typeface="微软雅黑" panose="020B0503020204020204" pitchFamily="34" charset="-122"/>
              </a:rPr>
              <a:t>API</a:t>
            </a:r>
            <a:r>
              <a:rPr lang="zh-CN" altLang="en-US" dirty="0">
                <a:latin typeface="Segoe UI" panose="020B0502040204020203" pitchFamily="34" charset="0"/>
                <a:ea typeface="微软雅黑" panose="020B0503020204020204" pitchFamily="34" charset="-122"/>
              </a:rPr>
              <a:t>，如股票或天气信息。</a:t>
            </a:r>
          </a:p>
        </p:txBody>
      </p:sp>
      <p:pic>
        <p:nvPicPr>
          <p:cNvPr id="4" name="Picture 3">
            <a:extLst>
              <a:ext uri="{FF2B5EF4-FFF2-40B4-BE49-F238E27FC236}">
                <a16:creationId xmlns:a16="http://schemas.microsoft.com/office/drawing/2014/main" id="{21F0FAE8-3D11-4093-B399-3BCA2AF79F12}"/>
              </a:ext>
            </a:extLst>
          </p:cNvPr>
          <p:cNvPicPr>
            <a:picLocks noChangeAspect="1"/>
          </p:cNvPicPr>
          <p:nvPr/>
        </p:nvPicPr>
        <p:blipFill>
          <a:blip r:embed="rId3"/>
          <a:stretch>
            <a:fillRect/>
          </a:stretch>
        </p:blipFill>
        <p:spPr>
          <a:xfrm>
            <a:off x="584200" y="2895926"/>
            <a:ext cx="7986234" cy="2390819"/>
          </a:xfrm>
          <a:prstGeom prst="rect">
            <a:avLst/>
          </a:prstGeom>
        </p:spPr>
      </p:pic>
    </p:spTree>
    <p:extLst>
      <p:ext uri="{BB962C8B-B14F-4D97-AF65-F5344CB8AC3E}">
        <p14:creationId xmlns:p14="http://schemas.microsoft.com/office/powerpoint/2010/main" val="1836812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45845" y="3945549"/>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中的品牌塑造和主题设计</a:t>
            </a:r>
          </a:p>
        </p:txBody>
      </p:sp>
    </p:spTree>
    <p:extLst>
      <p:ext uri="{BB962C8B-B14F-4D97-AF65-F5344CB8AC3E}">
        <p14:creationId xmlns:p14="http://schemas.microsoft.com/office/powerpoint/2010/main" val="6302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网站主题设计</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861774"/>
          </a:xfrm>
        </p:spPr>
        <p:txBody>
          <a:bodyPr>
            <a:noAutofit/>
          </a:bodyPr>
          <a:lstStyle/>
          <a:p>
            <a:pPr marL="0" indent="0">
              <a:buNone/>
            </a:pPr>
            <a:r>
              <a:rPr lang="zh-CN" altLang="en-US">
                <a:latin typeface="Segoe UI" panose="020B0502040204020203" pitchFamily="34" charset="0"/>
                <a:ea typeface="微软雅黑" panose="020B0503020204020204" pitchFamily="34" charset="-122"/>
              </a:rPr>
              <a:t>与 </a:t>
            </a:r>
            <a:r>
              <a:rPr lang="en-US" altLang="zh-CN">
                <a:latin typeface="Segoe UI" panose="020B0502040204020203" pitchFamily="34" charset="0"/>
                <a:ea typeface="微软雅黑" panose="020B0503020204020204" pitchFamily="34" charset="-122"/>
              </a:rPr>
              <a:t>Microsoft </a:t>
            </a:r>
            <a:r>
              <a:rPr lang="zh-CN" altLang="en-US">
                <a:latin typeface="Segoe UI" panose="020B0502040204020203" pitchFamily="34" charset="0"/>
                <a:ea typeface="微软雅黑" panose="020B0503020204020204" pitchFamily="34" charset="-122"/>
              </a:rPr>
              <a:t>品牌面板一样，</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主题旨在以 </a:t>
            </a:r>
            <a:r>
              <a:rPr lang="en-US" altLang="zh-CN">
                <a:latin typeface="Segoe UI" panose="020B0502040204020203" pitchFamily="34" charset="0"/>
                <a:ea typeface="微软雅黑" panose="020B0503020204020204" pitchFamily="34" charset="-122"/>
              </a:rPr>
              <a:t>Microsoft </a:t>
            </a:r>
            <a:r>
              <a:rPr lang="zh-CN" altLang="en-US">
                <a:latin typeface="Segoe UI" panose="020B0502040204020203" pitchFamily="34" charset="0"/>
                <a:ea typeface="微软雅黑" panose="020B0503020204020204" pitchFamily="34" charset="-122"/>
              </a:rPr>
              <a:t>品牌为基础，同时允许在不支配合作伙伴关系的情况下灵活地使合作伙伴关系更有活力。它们揭示了共同的目标，也揭示了个性，还反映了多样性和优化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体验的能力。</a:t>
            </a:r>
          </a:p>
          <a:p>
            <a:pPr marL="0"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网站主题设计</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zh-CN" altLang="en-US">
                <a:latin typeface="Segoe UI" panose="020B0502040204020203" pitchFamily="34" charset="0"/>
                <a:ea typeface="微软雅黑" panose="020B0503020204020204" pitchFamily="34" charset="-122"/>
              </a:rPr>
              <a:t>主题设计体验组件：</a:t>
            </a:r>
          </a:p>
          <a:p>
            <a:pPr lvl="1">
              <a:lnSpc>
                <a:spcPct val="110000"/>
              </a:lnSpc>
            </a:pPr>
            <a:r>
              <a:rPr lang="zh-CN" altLang="en-US" sz="2200">
                <a:latin typeface="Segoe UI" panose="020B0502040204020203" pitchFamily="34" charset="0"/>
                <a:ea typeface="微软雅黑" panose="020B0503020204020204" pitchFamily="34" charset="-122"/>
              </a:rPr>
              <a:t>调色板。</a:t>
            </a:r>
          </a:p>
          <a:p>
            <a:pPr lvl="1">
              <a:lnSpc>
                <a:spcPct val="110000"/>
              </a:lnSpc>
            </a:pPr>
            <a:r>
              <a:rPr lang="zh-CN" altLang="en-US" sz="2200">
                <a:latin typeface="Segoe UI" panose="020B0502040204020203" pitchFamily="34" charset="0"/>
                <a:ea typeface="微软雅黑" panose="020B0503020204020204" pitchFamily="34" charset="-122"/>
              </a:rPr>
              <a:t>字体方案。</a:t>
            </a:r>
          </a:p>
          <a:p>
            <a:pPr lvl="1">
              <a:lnSpc>
                <a:spcPct val="110000"/>
              </a:lnSpc>
            </a:pPr>
            <a:r>
              <a:rPr lang="zh-CN" altLang="en-US" sz="2200">
                <a:latin typeface="Segoe UI" panose="020B0502040204020203" pitchFamily="34" charset="0"/>
                <a:ea typeface="微软雅黑" panose="020B0503020204020204" pitchFamily="34" charset="-122"/>
              </a:rPr>
              <a:t>背景图像。</a:t>
            </a:r>
          </a:p>
          <a:p>
            <a:pPr lvl="1">
              <a:lnSpc>
                <a:spcPct val="110000"/>
              </a:lnSpc>
            </a:pPr>
            <a:r>
              <a:rPr lang="zh-CN" altLang="en-US" sz="2200">
                <a:latin typeface="Segoe UI" panose="020B0502040204020203" pitchFamily="34" charset="0"/>
                <a:ea typeface="微软雅黑" panose="020B0503020204020204" pitchFamily="34" charset="-122"/>
              </a:rPr>
              <a:t>母版页。</a:t>
            </a:r>
          </a:p>
          <a:p>
            <a:pPr lvl="1">
              <a:lnSpc>
                <a:spcPct val="110000"/>
              </a:lnSpc>
            </a:pPr>
            <a:r>
              <a:rPr lang="zh-CN" altLang="en-US" sz="2200">
                <a:latin typeface="Segoe UI" panose="020B0502040204020203" pitchFamily="34" charset="0"/>
                <a:ea typeface="微软雅黑" panose="020B0503020204020204" pitchFamily="34" charset="-122"/>
              </a:rPr>
              <a:t>母版页预览。</a:t>
            </a:r>
          </a:p>
          <a:p>
            <a:pPr lvl="1">
              <a:lnSpc>
                <a:spcPct val="110000"/>
              </a:lnSpc>
            </a:pPr>
            <a:r>
              <a:rPr lang="zh-CN" altLang="en-US" sz="2200">
                <a:latin typeface="Segoe UI" panose="020B0502040204020203" pitchFamily="34" charset="0"/>
                <a:ea typeface="微软雅黑" panose="020B0503020204020204" pitchFamily="34" charset="-122"/>
              </a:rPr>
              <a:t>合成的外观。</a:t>
            </a:r>
          </a:p>
          <a:p>
            <a:pPr lvl="1">
              <a:lnSpc>
                <a:spcPct val="110000"/>
              </a:lnSpc>
            </a:pPr>
            <a:r>
              <a:rPr lang="zh-CN" altLang="en-US" sz="2200">
                <a:latin typeface="Segoe UI" panose="020B0502040204020203" pitchFamily="34" charset="0"/>
                <a:ea typeface="微软雅黑" panose="020B0503020204020204" pitchFamily="34" charset="-122"/>
              </a:rPr>
              <a:t>改变外观。</a:t>
            </a:r>
          </a:p>
          <a:p>
            <a:pPr lvl="1">
              <a:lnSpc>
                <a:spcPct val="110000"/>
              </a:lnSpc>
            </a:pPr>
            <a:r>
              <a:rPr lang="zh-CN" altLang="en-US" sz="2200">
                <a:latin typeface="Segoe UI" panose="020B0502040204020203" pitchFamily="34" charset="0"/>
                <a:ea typeface="微软雅黑" panose="020B0503020204020204" pitchFamily="34" charset="-122"/>
              </a:rPr>
              <a:t>设计方案库。</a:t>
            </a:r>
          </a:p>
          <a:p>
            <a:pPr marL="0" indent="0">
              <a:buNone/>
            </a:pPr>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panose="020B0502040204020203" pitchFamily="34" charset="0"/>
                <a:ea typeface="微软雅黑" panose="020B0503020204020204" pitchFamily="34" charset="-122"/>
              </a:rPr>
              <a:t> </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框架简介</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744200" cy="3890296"/>
          </a:xfrm>
        </p:spPr>
        <p:txBody>
          <a:bodyPr vert="horz" wrap="square" lIns="0" tIns="0" rIns="0" bIns="0" rtlCol="0" anchor="t">
            <a:spAutoFit/>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SharePoint Framework </a:t>
            </a:r>
            <a:r>
              <a:rPr lang="zh-CN" altLang="en-US" dirty="0">
                <a:latin typeface="Segoe UI" panose="020B0502040204020203" pitchFamily="34" charset="0"/>
                <a:ea typeface="微软雅黑" panose="020B0503020204020204" pitchFamily="34" charset="-122"/>
                <a:cs typeface="Segoe UI" panose="020B0502040204020203" pitchFamily="34" charset="0"/>
              </a:rPr>
              <a:t>是用于创建 </a:t>
            </a:r>
            <a:r>
              <a:rPr lang="en-US" altLang="zh-CN"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dirty="0">
                <a:latin typeface="Segoe UI" panose="020B0502040204020203" pitchFamily="34" charset="0"/>
                <a:ea typeface="微软雅黑" panose="020B0503020204020204" pitchFamily="34" charset="-122"/>
                <a:cs typeface="Segoe UI" panose="020B0502040204020203" pitchFamily="34" charset="0"/>
              </a:rPr>
              <a:t>和 </a:t>
            </a:r>
            <a:r>
              <a:rPr lang="en-US" altLang="zh-CN" dirty="0">
                <a:latin typeface="Segoe UI" panose="020B0502040204020203" pitchFamily="34" charset="0"/>
                <a:ea typeface="微软雅黑" panose="020B0503020204020204" pitchFamily="34" charset="-122"/>
                <a:cs typeface="Segoe UI" panose="020B0502040204020203" pitchFamily="34" charset="0"/>
              </a:rPr>
              <a:t>Office 365 </a:t>
            </a:r>
            <a:r>
              <a:rPr lang="zh-CN" altLang="en-US" dirty="0">
                <a:latin typeface="Segoe UI" panose="020B0502040204020203" pitchFamily="34" charset="0"/>
                <a:ea typeface="微软雅黑" panose="020B0503020204020204" pitchFamily="34" charset="-122"/>
                <a:cs typeface="Segoe UI" panose="020B0502040204020203" pitchFamily="34" charset="0"/>
              </a:rPr>
              <a:t>自定义体验的开发模型。</a:t>
            </a:r>
            <a:endParaRPr lang="zh-CN" altLang="en-US" dirty="0">
              <a:latin typeface="Segoe UI" panose="020B0502040204020203" pitchFamily="34" charset="0"/>
              <a:ea typeface="微软雅黑" panose="020B0503020204020204" pitchFamily="34" charset="-122"/>
              <a:cs typeface="Segoe UI Semilight"/>
            </a:endParaRPr>
          </a:p>
          <a:p>
            <a:r>
              <a:rPr lang="zh-CN" altLang="en-US" dirty="0">
                <a:latin typeface="Segoe UI" panose="020B0502040204020203" pitchFamily="34" charset="0"/>
                <a:ea typeface="微软雅黑" panose="020B0503020204020204" pitchFamily="34" charset="-122"/>
              </a:rPr>
              <a:t>使用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a:t>
            </a:r>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创建以下内容：</a:t>
            </a:r>
          </a:p>
          <a:p>
            <a:pPr lvl="1"/>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a:t>
            </a:r>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Web </a:t>
            </a:r>
            <a:r>
              <a:rPr lang="zh-CN" altLang="en-US" dirty="0">
                <a:latin typeface="Segoe UI" panose="020B0502040204020203" pitchFamily="34" charset="0"/>
                <a:ea typeface="微软雅黑" panose="020B0503020204020204" pitchFamily="34" charset="-122"/>
              </a:rPr>
              <a:t>部件。</a:t>
            </a:r>
          </a:p>
          <a:p>
            <a:pPr lvl="1"/>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扩展。</a:t>
            </a:r>
          </a:p>
          <a:p>
            <a:pPr lvl="1"/>
            <a:r>
              <a:rPr lang="zh-CN" altLang="en-US" dirty="0">
                <a:latin typeface="Segoe UI" panose="020B0502040204020203" pitchFamily="34" charset="0"/>
                <a:ea typeface="微软雅黑" panose="020B0503020204020204" pitchFamily="34" charset="-122"/>
              </a:rPr>
              <a:t>单部分应用页面。</a:t>
            </a:r>
          </a:p>
          <a:p>
            <a:pPr lvl="1"/>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自定义。</a:t>
            </a:r>
          </a:p>
          <a:p>
            <a:pPr marL="228600" lvl="1"/>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框架的主要功能。</a:t>
            </a:r>
          </a:p>
          <a:p>
            <a:pPr marL="0" lvl="1" indent="0">
              <a:buNone/>
            </a:pP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992473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网站设计和网站脚本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zh-CN" altLang="en-US">
                <a:latin typeface="Segoe UI" panose="020B0502040204020203" pitchFamily="34" charset="0"/>
                <a:ea typeface="微软雅黑" panose="020B0503020204020204" pitchFamily="34" charset="-122"/>
              </a:rPr>
              <a:t>使用网站设计和网站脚本，可使用你自己的自定义配置自动预配新的或现有的现代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网站。</a:t>
            </a:r>
          </a:p>
          <a:p>
            <a:pPr lvl="1">
              <a:lnSpc>
                <a:spcPct val="110000"/>
              </a:lnSpc>
            </a:pPr>
            <a:r>
              <a:rPr lang="zh-CN" altLang="en-US" sz="2200">
                <a:latin typeface="Segoe UI" panose="020B0502040204020203" pitchFamily="34" charset="0"/>
                <a:ea typeface="微软雅黑" panose="020B0503020204020204" pitchFamily="34" charset="-122"/>
              </a:rPr>
              <a:t>网站设计。</a:t>
            </a:r>
          </a:p>
          <a:p>
            <a:pPr lvl="1">
              <a:lnSpc>
                <a:spcPct val="110000"/>
              </a:lnSpc>
            </a:pPr>
            <a:r>
              <a:rPr lang="zh-CN" altLang="en-US" sz="2200">
                <a:latin typeface="Segoe UI" panose="020B0502040204020203" pitchFamily="34" charset="0"/>
                <a:ea typeface="微软雅黑" panose="020B0503020204020204" pitchFamily="34" charset="-122"/>
              </a:rPr>
              <a:t>网站脚本。</a:t>
            </a:r>
          </a:p>
          <a:p>
            <a:pPr lvl="1">
              <a:lnSpc>
                <a:spcPct val="110000"/>
              </a:lnSpc>
            </a:pPr>
            <a:r>
              <a:rPr lang="zh-CN" altLang="en-US" sz="2200">
                <a:latin typeface="Segoe UI" panose="020B0502040204020203" pitchFamily="34" charset="0"/>
                <a:ea typeface="微软雅黑" panose="020B0503020204020204" pitchFamily="34" charset="-122"/>
              </a:rPr>
              <a:t>使用 </a:t>
            </a:r>
            <a:r>
              <a:rPr lang="en-US" altLang="zh-CN" sz="2200">
                <a:latin typeface="Segoe UI" panose="020B0502040204020203" pitchFamily="34" charset="0"/>
                <a:ea typeface="微软雅黑" panose="020B0503020204020204" pitchFamily="34" charset="-122"/>
              </a:rPr>
              <a:t>PowerShell </a:t>
            </a:r>
            <a:r>
              <a:rPr lang="zh-CN" altLang="en-US" sz="2200">
                <a:latin typeface="Segoe UI" panose="020B0502040204020203" pitchFamily="34" charset="0"/>
                <a:ea typeface="微软雅黑" panose="020B0503020204020204" pitchFamily="34" charset="-122"/>
              </a:rPr>
              <a:t>或 </a:t>
            </a:r>
            <a:r>
              <a:rPr lang="en-US" altLang="zh-CN" sz="2200">
                <a:latin typeface="Segoe UI" panose="020B0502040204020203" pitchFamily="34" charset="0"/>
                <a:ea typeface="微软雅黑" panose="020B0503020204020204" pitchFamily="34" charset="-122"/>
              </a:rPr>
              <a:t>REST </a:t>
            </a:r>
            <a:r>
              <a:rPr lang="zh-CN" altLang="en-US" sz="2200">
                <a:latin typeface="Segoe UI" panose="020B0502040204020203" pitchFamily="34" charset="0"/>
                <a:ea typeface="微软雅黑" panose="020B0503020204020204" pitchFamily="34" charset="-122"/>
              </a:rPr>
              <a:t>处理网站设计和网站脚本。</a:t>
            </a:r>
          </a:p>
          <a:p>
            <a:pPr lvl="1">
              <a:lnSpc>
                <a:spcPct val="110000"/>
              </a:lnSpc>
            </a:pPr>
            <a:r>
              <a:rPr lang="zh-CN" altLang="en-US" sz="2200">
                <a:latin typeface="Segoe UI" panose="020B0502040204020203" pitchFamily="34" charset="0"/>
                <a:ea typeface="微软雅黑" panose="020B0503020204020204" pitchFamily="34" charset="-122"/>
              </a:rPr>
              <a:t>范围界定。</a:t>
            </a:r>
          </a:p>
          <a:p>
            <a:pPr marL="0" indent="0">
              <a:buNone/>
            </a:pPr>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panose="020B0502040204020203" pitchFamily="34" charset="0"/>
                <a:ea typeface="微软雅黑" panose="020B0503020204020204" pitchFamily="34" charset="-122"/>
              </a:rPr>
              <a:t> </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5604544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网站设计和网站脚本</a:t>
            </a:r>
          </a:p>
        </p:txBody>
      </p:sp>
      <p:pic>
        <p:nvPicPr>
          <p:cNvPr id="3" name="Picture 2">
            <a:extLst>
              <a:ext uri="{FF2B5EF4-FFF2-40B4-BE49-F238E27FC236}">
                <a16:creationId xmlns:a16="http://schemas.microsoft.com/office/drawing/2014/main" id="{CFDF5E44-312E-4483-B33E-4A78B3E8E44F}"/>
              </a:ext>
            </a:extLst>
          </p:cNvPr>
          <p:cNvPicPr>
            <a:picLocks noChangeAspect="1"/>
          </p:cNvPicPr>
          <p:nvPr/>
        </p:nvPicPr>
        <p:blipFill>
          <a:blip r:embed="rId3"/>
          <a:stretch>
            <a:fillRect/>
          </a:stretch>
        </p:blipFill>
        <p:spPr>
          <a:xfrm>
            <a:off x="3927588" y="1340309"/>
            <a:ext cx="4336823" cy="4177381"/>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EF1A-E8C0-FF4C-B494-8357522E4504}"/>
              </a:ext>
            </a:extLst>
          </p:cNvPr>
          <p:cNvSpPr>
            <a:spLocks noGrp="1"/>
          </p:cNvSpPr>
          <p:nvPr>
            <p:ph type="title"/>
          </p:nvPr>
        </p:nvSpPr>
        <p:spPr>
          <a:xfrm>
            <a:off x="588262" y="457200"/>
            <a:ext cx="11603738" cy="1107996"/>
          </a:xfrm>
        </p:spPr>
        <p:txBody>
          <a:bodyPr>
            <a:noAutofit/>
          </a:bodyPr>
          <a:lstStyle/>
          <a:p>
            <a:r>
              <a:rPr lang="en-US" altLang="zh-CN" dirty="0">
                <a:latin typeface="Segoe UI Semibold" panose="020B0702040204020203" pitchFamily="34" charset="0"/>
                <a:ea typeface="微软雅黑" panose="020B0503020204020204" pitchFamily="34" charset="-122"/>
              </a:rPr>
              <a:t>SharePoint</a:t>
            </a:r>
            <a:r>
              <a:rPr lang="zh-CN" altLang="en-US" sz="4000" dirty="0">
                <a:latin typeface="Segoe UI Semibold" panose="020B0702040204020203" pitchFamily="34" charset="0"/>
                <a:ea typeface="微软雅黑" panose="020B0503020204020204" pitchFamily="34" charset="-122"/>
              </a:rPr>
              <a:t> </a:t>
            </a:r>
            <a:r>
              <a:rPr lang="zh-CN" altLang="en-US" sz="4000" b="1" dirty="0">
                <a:latin typeface="Segoe UI Semibold" panose="020B0702040204020203" pitchFamily="34" charset="0"/>
                <a:ea typeface="微软雅黑" panose="020B0503020204020204" pitchFamily="34" charset="-122"/>
              </a:rPr>
              <a:t>框架开发工具和库</a:t>
            </a:r>
          </a:p>
        </p:txBody>
      </p:sp>
      <p:sp>
        <p:nvSpPr>
          <p:cNvPr id="3" name="Text Placeholder 2">
            <a:extLst>
              <a:ext uri="{FF2B5EF4-FFF2-40B4-BE49-F238E27FC236}">
                <a16:creationId xmlns:a16="http://schemas.microsoft.com/office/drawing/2014/main" id="{29D5747A-CE46-7040-B554-09E93C54C173}"/>
              </a:ext>
            </a:extLst>
          </p:cNvPr>
          <p:cNvSpPr>
            <a:spLocks noGrp="1"/>
          </p:cNvSpPr>
          <p:nvPr>
            <p:ph type="body" sz="quarter" idx="10"/>
          </p:nvPr>
        </p:nvSpPr>
        <p:spPr>
          <a:xfrm>
            <a:off x="584200" y="1435496"/>
            <a:ext cx="11018520" cy="5125941"/>
          </a:xfrm>
        </p:spPr>
        <p:txBody>
          <a:bodyPr>
            <a:normAutofit fontScale="92500" lnSpcReduction="10000"/>
          </a:bodyPr>
          <a:lstStyle/>
          <a:p>
            <a:pPr marL="0" indent="0">
              <a:lnSpc>
                <a:spcPct val="120000"/>
              </a:lnSpc>
              <a:buNone/>
            </a:pPr>
            <a:r>
              <a:rPr lang="en-US" altLang="zh-CN" sz="3000">
                <a:latin typeface="Segoe UI" panose="020B0502040204020203" pitchFamily="34" charset="0"/>
                <a:ea typeface="微软雅黑" panose="020B0503020204020204" pitchFamily="34" charset="-122"/>
                <a:cs typeface="Segoe UI" panose="020B0502040204020203" pitchFamily="34" charset="0"/>
              </a:rPr>
              <a:t>SharePoint </a:t>
            </a:r>
            <a:r>
              <a:rPr lang="zh-CN" altLang="en-US" sz="3000">
                <a:latin typeface="Segoe UI" panose="020B0502040204020203" pitchFamily="34" charset="0"/>
                <a:ea typeface="微软雅黑" panose="020B0503020204020204" pitchFamily="34" charset="-122"/>
                <a:cs typeface="Segoe UI" panose="020B0502040204020203" pitchFamily="34" charset="0"/>
              </a:rPr>
              <a:t>框架包含多个客户端侧 </a:t>
            </a:r>
            <a:r>
              <a:rPr lang="en-US" altLang="zh-CN" sz="3000">
                <a:latin typeface="Segoe UI" panose="020B0502040204020203" pitchFamily="34" charset="0"/>
                <a:ea typeface="微软雅黑" panose="020B0503020204020204" pitchFamily="34" charset="-122"/>
                <a:cs typeface="Segoe UI" panose="020B0502040204020203" pitchFamily="34" charset="0"/>
              </a:rPr>
              <a:t>JavaScript </a:t>
            </a:r>
            <a:r>
              <a:rPr lang="zh-CN" altLang="en-US" sz="3000">
                <a:latin typeface="Segoe UI" panose="020B0502040204020203" pitchFamily="34" charset="0"/>
                <a:ea typeface="微软雅黑" panose="020B0503020204020204" pitchFamily="34" charset="-122"/>
                <a:cs typeface="Segoe UI" panose="020B0502040204020203" pitchFamily="34" charset="0"/>
              </a:rPr>
              <a:t>库，可用于构建解决方案。</a:t>
            </a:r>
          </a:p>
          <a:p>
            <a:r>
              <a:rPr lang="zh-CN" altLang="en-US" sz="3000">
                <a:latin typeface="Segoe UI" panose="020B0502040204020203" pitchFamily="34" charset="0"/>
                <a:ea typeface="微软雅黑" panose="020B0503020204020204" pitchFamily="34" charset="-122"/>
              </a:rPr>
              <a:t>用于开发客户端侧 </a:t>
            </a:r>
            <a:r>
              <a:rPr lang="en-US" altLang="zh-CN" sz="3000">
                <a:latin typeface="Segoe UI" panose="020B0502040204020203" pitchFamily="34" charset="0"/>
                <a:ea typeface="微软雅黑" panose="020B0503020204020204" pitchFamily="34" charset="-122"/>
              </a:rPr>
              <a:t>Web </a:t>
            </a:r>
            <a:r>
              <a:rPr lang="zh-CN" altLang="en-US" sz="3000">
                <a:latin typeface="Segoe UI" panose="020B0502040204020203" pitchFamily="34" charset="0"/>
                <a:ea typeface="微软雅黑" panose="020B0503020204020204" pitchFamily="34" charset="-122"/>
              </a:rPr>
              <a:t>部件的工具和库包括：</a:t>
            </a:r>
          </a:p>
          <a:p>
            <a:pPr lvl="1">
              <a:lnSpc>
                <a:spcPct val="110000"/>
              </a:lnSpc>
            </a:pPr>
            <a:r>
              <a:rPr lang="en-US" altLang="zh-CN" sz="2200">
                <a:latin typeface="Segoe UI" panose="020B0502040204020203" pitchFamily="34" charset="0"/>
                <a:ea typeface="微软雅黑" panose="020B0503020204020204" pitchFamily="34" charset="-122"/>
              </a:rPr>
              <a:t>TypeScript</a:t>
            </a:r>
            <a:r>
              <a:rPr lang="zh-CN" altLang="en-US" sz="2200">
                <a:latin typeface="Segoe UI" panose="020B0502040204020203" pitchFamily="34" charset="0"/>
                <a:ea typeface="微软雅黑" panose="020B0503020204020204" pitchFamily="34" charset="-122"/>
              </a:rPr>
              <a:t>。</a:t>
            </a:r>
          </a:p>
          <a:p>
            <a:pPr lvl="1">
              <a:lnSpc>
                <a:spcPct val="110000"/>
              </a:lnSpc>
            </a:pPr>
            <a:r>
              <a:rPr lang="en-US" altLang="zh-CN" sz="2200">
                <a:latin typeface="Segoe UI" panose="020B0502040204020203" pitchFamily="34" charset="0"/>
                <a:ea typeface="微软雅黑" panose="020B0503020204020204" pitchFamily="34" charset="-122"/>
              </a:rPr>
              <a:t>JavaScript </a:t>
            </a:r>
            <a:r>
              <a:rPr lang="zh-CN" altLang="en-US" sz="2200">
                <a:latin typeface="Segoe UI" panose="020B0502040204020203" pitchFamily="34" charset="0"/>
                <a:ea typeface="微软雅黑" panose="020B0503020204020204" pitchFamily="34" charset="-122"/>
              </a:rPr>
              <a:t>框架（如 </a:t>
            </a:r>
            <a:r>
              <a:rPr lang="en-US" altLang="zh-CN" sz="2200">
                <a:latin typeface="Segoe UI" panose="020B0502040204020203" pitchFamily="34" charset="0"/>
                <a:ea typeface="微软雅黑" panose="020B0503020204020204" pitchFamily="34" charset="-122"/>
              </a:rPr>
              <a:t>React</a:t>
            </a:r>
            <a:r>
              <a:rPr lang="zh-CN" altLang="en-US" sz="2200">
                <a:latin typeface="Segoe UI" panose="020B0502040204020203" pitchFamily="34" charset="0"/>
                <a:ea typeface="微软雅黑" panose="020B0503020204020204" pitchFamily="34" charset="-122"/>
              </a:rPr>
              <a:t>、</a:t>
            </a:r>
            <a:r>
              <a:rPr lang="en-US" altLang="zh-CN" sz="2200">
                <a:latin typeface="Segoe UI" panose="020B0502040204020203" pitchFamily="34" charset="0"/>
                <a:ea typeface="微软雅黑" panose="020B0503020204020204" pitchFamily="34" charset="-122"/>
              </a:rPr>
              <a:t>Angular</a:t>
            </a:r>
            <a:r>
              <a:rPr lang="zh-CN" altLang="en-US" sz="2200">
                <a:latin typeface="Segoe UI" panose="020B0502040204020203" pitchFamily="34" charset="0"/>
                <a:ea typeface="微软雅黑" panose="020B0503020204020204" pitchFamily="34" charset="-122"/>
              </a:rPr>
              <a:t>、</a:t>
            </a:r>
            <a:r>
              <a:rPr lang="en-US" altLang="zh-CN" sz="2200">
                <a:latin typeface="Segoe UI" panose="020B0502040204020203" pitchFamily="34" charset="0"/>
                <a:ea typeface="微软雅黑" panose="020B0503020204020204" pitchFamily="34" charset="-122"/>
              </a:rPr>
              <a:t>Vue.js</a:t>
            </a:r>
            <a:r>
              <a:rPr lang="zh-CN" altLang="en-US" sz="2200">
                <a:latin typeface="Segoe UI" panose="020B0502040204020203" pitchFamily="34" charset="0"/>
                <a:ea typeface="微软雅黑" panose="020B0503020204020204" pitchFamily="34" charset="-122"/>
              </a:rPr>
              <a:t>、</a:t>
            </a:r>
            <a:r>
              <a:rPr lang="en-US" altLang="zh-CN" sz="2200">
                <a:latin typeface="Segoe UI" panose="020B0502040204020203" pitchFamily="34" charset="0"/>
                <a:ea typeface="微软雅黑" panose="020B0503020204020204" pitchFamily="34" charset="-122"/>
              </a:rPr>
              <a:t>Handlebars</a:t>
            </a:r>
            <a:r>
              <a:rPr lang="zh-CN" altLang="en-US" sz="2200">
                <a:latin typeface="Segoe UI" panose="020B0502040204020203" pitchFamily="34" charset="0"/>
                <a:ea typeface="微软雅黑" panose="020B0503020204020204" pitchFamily="34" charset="-122"/>
              </a:rPr>
              <a:t>）。</a:t>
            </a:r>
          </a:p>
          <a:p>
            <a:pPr lvl="1">
              <a:lnSpc>
                <a:spcPct val="110000"/>
              </a:lnSpc>
            </a:pPr>
            <a:r>
              <a:rPr lang="zh-CN" altLang="en-US" sz="2200">
                <a:latin typeface="Segoe UI" panose="020B0502040204020203" pitchFamily="34" charset="0"/>
                <a:ea typeface="微软雅黑" panose="020B0503020204020204" pitchFamily="34" charset="-122"/>
              </a:rPr>
              <a:t>节点包管理器 </a:t>
            </a:r>
            <a:r>
              <a:rPr lang="en-US" altLang="zh-CN" sz="2200">
                <a:latin typeface="Segoe UI" panose="020B0502040204020203" pitchFamily="34" charset="0"/>
                <a:ea typeface="微软雅黑" panose="020B0503020204020204" pitchFamily="34" charset="-122"/>
              </a:rPr>
              <a:t>(npm)</a:t>
            </a:r>
            <a:r>
              <a:rPr lang="zh-CN" altLang="en-US" sz="2200">
                <a:latin typeface="Segoe UI" panose="020B0502040204020203" pitchFamily="34" charset="0"/>
                <a:ea typeface="微软雅黑" panose="020B0503020204020204" pitchFamily="34" charset="-122"/>
              </a:rPr>
              <a:t>。</a:t>
            </a:r>
          </a:p>
          <a:p>
            <a:pPr lvl="1">
              <a:lnSpc>
                <a:spcPct val="110000"/>
              </a:lnSpc>
            </a:pPr>
            <a:r>
              <a:rPr lang="en-US" altLang="zh-CN" sz="2200">
                <a:latin typeface="Segoe UI" panose="020B0502040204020203" pitchFamily="34" charset="0"/>
                <a:ea typeface="微软雅黑" panose="020B0503020204020204" pitchFamily="34" charset="-122"/>
              </a:rPr>
              <a:t>Node.js</a:t>
            </a:r>
            <a:r>
              <a:rPr lang="zh-CN" altLang="en-US" sz="2200">
                <a:latin typeface="Segoe UI" panose="020B0502040204020203" pitchFamily="34" charset="0"/>
                <a:ea typeface="微软雅黑" panose="020B0503020204020204" pitchFamily="34" charset="-122"/>
              </a:rPr>
              <a:t>。</a:t>
            </a:r>
          </a:p>
          <a:p>
            <a:pPr lvl="1">
              <a:lnSpc>
                <a:spcPct val="110000"/>
              </a:lnSpc>
            </a:pPr>
            <a:r>
              <a:rPr lang="en-US" altLang="zh-CN" sz="2200">
                <a:latin typeface="Segoe UI" panose="020B0502040204020203" pitchFamily="34" charset="0"/>
                <a:ea typeface="微软雅黑" panose="020B0503020204020204" pitchFamily="34" charset="-122"/>
              </a:rPr>
              <a:t>Gulp </a:t>
            </a:r>
            <a:r>
              <a:rPr lang="zh-CN" altLang="en-US" sz="2200">
                <a:latin typeface="Segoe UI" panose="020B0502040204020203" pitchFamily="34" charset="0"/>
                <a:ea typeface="微软雅黑" panose="020B0503020204020204" pitchFamily="34" charset="-122"/>
              </a:rPr>
              <a:t>任务运行程序（用于构建程序包和解决方案）。</a:t>
            </a:r>
          </a:p>
          <a:p>
            <a:pPr lvl="1">
              <a:lnSpc>
                <a:spcPct val="110000"/>
              </a:lnSpc>
            </a:pPr>
            <a:r>
              <a:rPr lang="en-US" altLang="zh-CN" sz="2200">
                <a:latin typeface="Segoe UI" panose="020B0502040204020203" pitchFamily="34" charset="0"/>
                <a:ea typeface="微软雅黑" panose="020B0503020204020204" pitchFamily="34" charset="-122"/>
              </a:rPr>
              <a:t>Webpack</a:t>
            </a:r>
            <a:r>
              <a:rPr lang="zh-CN" altLang="en-US" sz="2200">
                <a:latin typeface="Segoe UI" panose="020B0502040204020203" pitchFamily="34" charset="0"/>
                <a:ea typeface="微软雅黑" panose="020B0503020204020204" pitchFamily="34" charset="-122"/>
              </a:rPr>
              <a:t>。</a:t>
            </a:r>
          </a:p>
          <a:p>
            <a:pPr lvl="1">
              <a:lnSpc>
                <a:spcPct val="110000"/>
              </a:lnSpc>
            </a:pPr>
            <a:r>
              <a:rPr lang="zh-CN" altLang="en-US" sz="2200">
                <a:latin typeface="Segoe UI" panose="020B0502040204020203" pitchFamily="34" charset="0"/>
                <a:ea typeface="微软雅黑" panose="020B0503020204020204" pitchFamily="34" charset="-122"/>
              </a:rPr>
              <a:t>源代码编辑器（如 </a:t>
            </a:r>
            <a:r>
              <a:rPr lang="en-US" altLang="zh-CN" sz="2200">
                <a:latin typeface="Segoe UI" panose="020B0502040204020203" pitchFamily="34" charset="0"/>
                <a:ea typeface="微软雅黑" panose="020B0503020204020204" pitchFamily="34" charset="-122"/>
              </a:rPr>
              <a:t>Visual Studio Code</a:t>
            </a:r>
            <a:r>
              <a:rPr lang="zh-CN" altLang="en-US" sz="2200">
                <a:latin typeface="Segoe UI" panose="020B0502040204020203" pitchFamily="34" charset="0"/>
                <a:ea typeface="微软雅黑" panose="020B0503020204020204" pitchFamily="34" charset="-122"/>
              </a:rPr>
              <a:t>、</a:t>
            </a:r>
            <a:r>
              <a:rPr lang="en-US" altLang="zh-CN" sz="2200">
                <a:latin typeface="Segoe UI" panose="020B0502040204020203" pitchFamily="34" charset="0"/>
                <a:ea typeface="微软雅黑" panose="020B0503020204020204" pitchFamily="34" charset="-122"/>
              </a:rPr>
              <a:t>Atom</a:t>
            </a:r>
            <a:r>
              <a:rPr lang="zh-CN" altLang="en-US" sz="2200">
                <a:latin typeface="Segoe UI" panose="020B0502040204020203" pitchFamily="34" charset="0"/>
                <a:ea typeface="微软雅黑" panose="020B0503020204020204" pitchFamily="34" charset="-122"/>
              </a:rPr>
              <a:t>、</a:t>
            </a:r>
            <a:r>
              <a:rPr lang="en-US" altLang="zh-CN" sz="2200">
                <a:latin typeface="Segoe UI" panose="020B0502040204020203" pitchFamily="34" charset="0"/>
                <a:ea typeface="微软雅黑" panose="020B0503020204020204" pitchFamily="34" charset="-122"/>
              </a:rPr>
              <a:t>WebStorm</a:t>
            </a:r>
            <a:r>
              <a:rPr lang="zh-CN" altLang="en-US" sz="2200">
                <a:latin typeface="Segoe UI" panose="020B0502040204020203" pitchFamily="34" charset="0"/>
                <a:ea typeface="微软雅黑" panose="020B0503020204020204" pitchFamily="34" charset="-122"/>
              </a:rPr>
              <a:t>）。</a:t>
            </a:r>
          </a:p>
          <a:p>
            <a:pPr lvl="1">
              <a:lnSpc>
                <a:spcPct val="110000"/>
              </a:lnSpc>
            </a:pPr>
            <a:r>
              <a:rPr lang="en-US" altLang="zh-CN" sz="2200">
                <a:latin typeface="Segoe UI" panose="020B0502040204020203" pitchFamily="34" charset="0"/>
                <a:ea typeface="微软雅黑" panose="020B0503020204020204" pitchFamily="34" charset="-122"/>
              </a:rPr>
              <a:t>SharePoint REST API</a:t>
            </a:r>
            <a:r>
              <a:rPr lang="zh-CN" altLang="en-US" sz="2200">
                <a:latin typeface="Segoe UI" panose="020B0502040204020203" pitchFamily="34" charset="0"/>
                <a:ea typeface="微软雅黑" panose="020B0503020204020204" pitchFamily="34" charset="-122"/>
              </a:rPr>
              <a:t>。</a:t>
            </a:r>
          </a:p>
          <a:p>
            <a:pPr lvl="1">
              <a:lnSpc>
                <a:spcPct val="110000"/>
              </a:lnSpc>
            </a:pPr>
            <a:r>
              <a:rPr lang="zh-CN" altLang="en-US" sz="2200">
                <a:latin typeface="Segoe UI" panose="020B0502040204020203" pitchFamily="34" charset="0"/>
                <a:ea typeface="微软雅黑" panose="020B0503020204020204" pitchFamily="34" charset="-122"/>
              </a:rPr>
              <a:t>模式和实践 </a:t>
            </a:r>
            <a:r>
              <a:rPr lang="en-US" altLang="zh-CN" sz="2200">
                <a:latin typeface="Segoe UI" panose="020B0502040204020203" pitchFamily="34" charset="0"/>
                <a:ea typeface="微软雅黑" panose="020B0503020204020204" pitchFamily="34" charset="-122"/>
              </a:rPr>
              <a:t>(PnP)</a:t>
            </a:r>
            <a:r>
              <a:rPr lang="zh-CN" altLang="en-US" sz="2200">
                <a:latin typeface="Segoe UI" panose="020B0502040204020203" pitchFamily="34" charset="0"/>
                <a:ea typeface="微软雅黑" panose="020B0503020204020204" pitchFamily="34" charset="-122"/>
              </a:rPr>
              <a:t>。</a:t>
            </a:r>
          </a:p>
          <a:p>
            <a:pPr lvl="1">
              <a:lnSpc>
                <a:spcPct val="110000"/>
              </a:lnSpc>
            </a:pPr>
            <a:r>
              <a:rPr lang="en-US" altLang="zh-CN" sz="2200">
                <a:latin typeface="Segoe UI" panose="020B0502040204020203" pitchFamily="34" charset="0"/>
                <a:ea typeface="微软雅黑" panose="020B0503020204020204" pitchFamily="34" charset="-122"/>
              </a:rPr>
              <a:t>Yeoman </a:t>
            </a:r>
            <a:r>
              <a:rPr lang="zh-CN" altLang="en-US" sz="2200">
                <a:latin typeface="Segoe UI" panose="020B0502040204020203" pitchFamily="34" charset="0"/>
                <a:ea typeface="微软雅黑" panose="020B0503020204020204" pitchFamily="34" charset="-122"/>
              </a:rPr>
              <a:t>生成器。</a:t>
            </a:r>
          </a:p>
          <a:p>
            <a:pPr marL="228600" lvl="1"/>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Yeoman </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生成 </a:t>
            </a: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框架项目。</a:t>
            </a:r>
          </a:p>
          <a:p>
            <a:pPr lvl="1">
              <a:lnSpc>
                <a:spcPct val="110000"/>
              </a:lnSpc>
            </a:pPr>
            <a:endParaRPr lang="zh-CN" altLang="en-US" sz="2200">
              <a:latin typeface="Segoe UI" panose="020B0502040204020203" pitchFamily="34" charset="0"/>
              <a:ea typeface="微软雅黑" panose="020B0503020204020204" pitchFamily="34" charset="-122"/>
            </a:endParaRPr>
          </a:p>
          <a:p>
            <a:pPr marL="228600" lvl="1" indent="0">
              <a:lnSpc>
                <a:spcPct val="110000"/>
              </a:lnSpc>
              <a:buNone/>
            </a:pPr>
            <a:endParaRPr lang="zh-CN" altLang="en-US" sz="2200">
              <a:latin typeface="Segoe UI" panose="020B0502040204020203" pitchFamily="34" charset="0"/>
              <a:ea typeface="微软雅黑" panose="020B0503020204020204" pitchFamily="34" charset="-122"/>
            </a:endParaRPr>
          </a:p>
          <a:p>
            <a:pPr lvl="1">
              <a:lnSpc>
                <a:spcPct val="110000"/>
              </a:lnSpc>
            </a:pPr>
            <a:endParaRPr lang="zh-CN" altLang="en-US" sz="2200" dirty="0">
              <a:latin typeface="Segoe UI" panose="020B0502040204020203" pitchFamily="34" charset="0"/>
              <a:ea typeface="微软雅黑" panose="020B0503020204020204" pitchFamily="34" charset="-122"/>
            </a:endParaRPr>
          </a:p>
        </p:txBody>
      </p:sp>
      <p:sp>
        <p:nvSpPr>
          <p:cNvPr id="4" name="Rectangle 2">
            <a:extLst>
              <a:ext uri="{FF2B5EF4-FFF2-40B4-BE49-F238E27FC236}">
                <a16:creationId xmlns:a16="http://schemas.microsoft.com/office/drawing/2014/main" id="{6034D628-98E2-C045-9F20-C113F76E2CBF}"/>
              </a:ext>
            </a:extLst>
          </p:cNvPr>
          <p:cNvSpPr>
            <a:spLocks noChangeArrowheads="1"/>
          </p:cNvSpPr>
          <p:nvPr/>
        </p:nvSpPr>
        <p:spPr bwMode="auto">
          <a:xfrm>
            <a:off x="5885793"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89790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457200"/>
            <a:ext cx="11018520" cy="523220"/>
          </a:xfrm>
        </p:spPr>
        <p:txBody>
          <a:bodyPr>
            <a:normAutofit/>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a:t>
            </a:r>
          </a:p>
        </p:txBody>
      </p:sp>
      <p:sp>
        <p:nvSpPr>
          <p:cNvPr id="9" name="Text Placeholder 8">
            <a:extLst>
              <a:ext uri="{FF2B5EF4-FFF2-40B4-BE49-F238E27FC236}">
                <a16:creationId xmlns:a16="http://schemas.microsoft.com/office/drawing/2014/main" id="{79397F85-4F70-494C-805C-0DA61C174E8B}"/>
              </a:ext>
            </a:extLst>
          </p:cNvPr>
          <p:cNvSpPr>
            <a:spLocks noGrp="1"/>
          </p:cNvSpPr>
          <p:nvPr>
            <p:ph type="body" sz="quarter" idx="10"/>
          </p:nvPr>
        </p:nvSpPr>
        <p:spPr>
          <a:xfrm>
            <a:off x="584200" y="1435497"/>
            <a:ext cx="7246815" cy="5082534"/>
          </a:xfrm>
        </p:spPr>
        <p:txBody>
          <a:bodyPr>
            <a:normAutofit fontScale="32500" lnSpcReduction="20000"/>
          </a:bodyPr>
          <a:lstStyle/>
          <a:p>
            <a:pPr marL="0" indent="0">
              <a:lnSpc>
                <a:spcPct val="120000"/>
              </a:lnSpc>
              <a:buNone/>
            </a:pPr>
            <a:r>
              <a:rPr lang="en-US" altLang="zh-CN" sz="86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8600" dirty="0">
                <a:latin typeface="Segoe UI" panose="020B0502040204020203" pitchFamily="34" charset="0"/>
                <a:ea typeface="微软雅黑" panose="020B0503020204020204" pitchFamily="34" charset="-122"/>
                <a:cs typeface="Segoe UI" panose="020B0502040204020203" pitchFamily="34" charset="0"/>
              </a:rPr>
              <a:t>客户端侧 </a:t>
            </a:r>
            <a:r>
              <a:rPr lang="en-US" altLang="zh-CN" sz="86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8600" dirty="0">
                <a:latin typeface="Segoe UI" panose="020B0502040204020203" pitchFamily="34" charset="0"/>
                <a:ea typeface="微软雅黑" panose="020B0503020204020204" pitchFamily="34" charset="-122"/>
                <a:cs typeface="Segoe UI" panose="020B0502040204020203" pitchFamily="34" charset="0"/>
              </a:rPr>
              <a:t>部件是显示在 </a:t>
            </a:r>
            <a:r>
              <a:rPr lang="en-US" altLang="zh-CN" sz="86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8600" dirty="0">
                <a:latin typeface="Segoe UI" panose="020B0502040204020203" pitchFamily="34" charset="0"/>
                <a:ea typeface="微软雅黑" panose="020B0503020204020204" pitchFamily="34" charset="-122"/>
                <a:cs typeface="Segoe UI" panose="020B0502040204020203" pitchFamily="34" charset="0"/>
              </a:rPr>
              <a:t>页面中，但在浏览器中本地运行的控件。集成 </a:t>
            </a:r>
            <a:r>
              <a:rPr lang="en-US" altLang="zh-CN" sz="86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8600" dirty="0">
                <a:latin typeface="Segoe UI" panose="020B0502040204020203" pitchFamily="34" charset="0"/>
                <a:ea typeface="微软雅黑" panose="020B0503020204020204" pitchFamily="34" charset="-122"/>
                <a:cs typeface="Segoe UI" panose="020B0502040204020203" pitchFamily="34" charset="0"/>
              </a:rPr>
              <a:t>部件属性与 </a:t>
            </a:r>
            <a:r>
              <a:rPr lang="en-US" altLang="zh-CN" sz="8600" dirty="0">
                <a:latin typeface="Segoe UI" panose="020B0502040204020203" pitchFamily="34" charset="0"/>
                <a:ea typeface="微软雅黑" panose="020B0503020204020204" pitchFamily="34" charset="-122"/>
                <a:cs typeface="Segoe UI" panose="020B0502040204020203" pitchFamily="34" charset="0"/>
              </a:rPr>
              <a:t>SharePoint</a:t>
            </a:r>
            <a:r>
              <a:rPr lang="zh-CN" altLang="en-US" sz="8600" dirty="0">
                <a:latin typeface="Segoe UI" panose="020B0502040204020203" pitchFamily="34" charset="0"/>
                <a:ea typeface="微软雅黑" panose="020B0503020204020204" pitchFamily="34" charset="-122"/>
                <a:cs typeface="Segoe UI" panose="020B0502040204020203" pitchFamily="34" charset="0"/>
              </a:rPr>
              <a:t>。</a:t>
            </a:r>
          </a:p>
          <a:p>
            <a:r>
              <a:rPr lang="zh-CN" altLang="en-US" sz="7000" dirty="0">
                <a:latin typeface="Segoe UI" panose="020B0502040204020203" pitchFamily="34" charset="0"/>
                <a:ea typeface="微软雅黑" panose="020B0503020204020204" pitchFamily="34" charset="-122"/>
              </a:rPr>
              <a:t>客户端侧 </a:t>
            </a:r>
            <a:r>
              <a:rPr lang="en-US" altLang="zh-CN" sz="7000" dirty="0">
                <a:latin typeface="Segoe UI" panose="020B0502040204020203" pitchFamily="34" charset="0"/>
                <a:ea typeface="微软雅黑" panose="020B0503020204020204" pitchFamily="34" charset="-122"/>
              </a:rPr>
              <a:t>Web </a:t>
            </a:r>
            <a:r>
              <a:rPr lang="zh-CN" altLang="en-US" sz="7000" dirty="0">
                <a:latin typeface="Segoe UI" panose="020B0502040204020203" pitchFamily="34" charset="0"/>
                <a:ea typeface="微软雅黑" panose="020B0503020204020204" pitchFamily="34" charset="-122"/>
              </a:rPr>
              <a:t>部件属性。</a:t>
            </a:r>
          </a:p>
          <a:p>
            <a:r>
              <a:rPr lang="zh-CN" altLang="en-US" sz="7000" dirty="0">
                <a:latin typeface="Segoe UI" panose="020B0502040204020203" pitchFamily="34" charset="0"/>
                <a:ea typeface="微软雅黑" panose="020B0503020204020204" pitchFamily="34" charset="-122"/>
              </a:rPr>
              <a:t>支持的属性窗格字段类型：</a:t>
            </a:r>
          </a:p>
          <a:p>
            <a:pPr lvl="1"/>
            <a:r>
              <a:rPr lang="zh-CN" altLang="en-US" sz="3600" dirty="0">
                <a:latin typeface="Segoe UI" panose="020B0502040204020203" pitchFamily="34" charset="0"/>
                <a:ea typeface="微软雅黑" panose="020B0503020204020204" pitchFamily="34" charset="-122"/>
              </a:rPr>
              <a:t>按钮 </a:t>
            </a:r>
          </a:p>
          <a:p>
            <a:pPr lvl="1"/>
            <a:r>
              <a:rPr lang="zh-CN" altLang="en-US" sz="3600" dirty="0">
                <a:latin typeface="Segoe UI" panose="020B0502040204020203" pitchFamily="34" charset="0"/>
                <a:ea typeface="微软雅黑" panose="020B0503020204020204" pitchFamily="34" charset="-122"/>
              </a:rPr>
              <a:t>复选框 </a:t>
            </a:r>
          </a:p>
          <a:p>
            <a:pPr lvl="1"/>
            <a:r>
              <a:rPr lang="zh-CN" altLang="en-US" sz="3600" dirty="0">
                <a:latin typeface="Segoe UI" panose="020B0502040204020203" pitchFamily="34" charset="0"/>
                <a:ea typeface="微软雅黑" panose="020B0503020204020204" pitchFamily="34" charset="-122"/>
              </a:rPr>
              <a:t>选择组 </a:t>
            </a:r>
          </a:p>
          <a:p>
            <a:pPr lvl="1"/>
            <a:r>
              <a:rPr lang="zh-CN" altLang="en-US" sz="3600" dirty="0">
                <a:latin typeface="Segoe UI" panose="020B0502040204020203" pitchFamily="34" charset="0"/>
                <a:ea typeface="微软雅黑" panose="020B0503020204020204" pitchFamily="34" charset="-122"/>
              </a:rPr>
              <a:t>下拉列表 </a:t>
            </a:r>
          </a:p>
          <a:p>
            <a:pPr lvl="1"/>
            <a:r>
              <a:rPr lang="zh-CN" altLang="en-US" sz="3600" dirty="0">
                <a:latin typeface="Segoe UI" panose="020B0502040204020203" pitchFamily="34" charset="0"/>
                <a:ea typeface="微软雅黑" panose="020B0503020204020204" pitchFamily="34" charset="-122"/>
              </a:rPr>
              <a:t>水平标尺 </a:t>
            </a:r>
          </a:p>
          <a:p>
            <a:pPr lvl="1"/>
            <a:r>
              <a:rPr lang="zh-CN" altLang="en-US" sz="3600" dirty="0">
                <a:latin typeface="Segoe UI" panose="020B0502040204020203" pitchFamily="34" charset="0"/>
                <a:ea typeface="微软雅黑" panose="020B0503020204020204" pitchFamily="34" charset="-122"/>
              </a:rPr>
              <a:t>标签 </a:t>
            </a:r>
          </a:p>
          <a:p>
            <a:pPr lvl="1"/>
            <a:r>
              <a:rPr lang="zh-CN" altLang="en-US" sz="3600" dirty="0">
                <a:latin typeface="Segoe UI" panose="020B0502040204020203" pitchFamily="34" charset="0"/>
                <a:ea typeface="微软雅黑" panose="020B0503020204020204" pitchFamily="34" charset="-122"/>
              </a:rPr>
              <a:t>链接 </a:t>
            </a:r>
          </a:p>
          <a:p>
            <a:pPr lvl="1"/>
            <a:r>
              <a:rPr lang="zh-CN" altLang="en-US" sz="3600" dirty="0">
                <a:latin typeface="Segoe UI" panose="020B0502040204020203" pitchFamily="34" charset="0"/>
                <a:ea typeface="微软雅黑" panose="020B0503020204020204" pitchFamily="34" charset="-122"/>
              </a:rPr>
              <a:t>滑块 </a:t>
            </a:r>
          </a:p>
          <a:p>
            <a:pPr lvl="1"/>
            <a:r>
              <a:rPr lang="zh-CN" altLang="en-US" sz="3600" dirty="0">
                <a:latin typeface="Segoe UI" panose="020B0502040204020203" pitchFamily="34" charset="0"/>
                <a:ea typeface="微软雅黑" panose="020B0503020204020204" pitchFamily="34" charset="-122"/>
              </a:rPr>
              <a:t>文本框 </a:t>
            </a:r>
          </a:p>
          <a:p>
            <a:pPr lvl="1"/>
            <a:r>
              <a:rPr lang="zh-CN" altLang="en-US" sz="3600" dirty="0">
                <a:latin typeface="Segoe UI" panose="020B0502040204020203" pitchFamily="34" charset="0"/>
                <a:ea typeface="微软雅黑" panose="020B0503020204020204" pitchFamily="34" charset="-122"/>
              </a:rPr>
              <a:t>多行文本框 </a:t>
            </a:r>
          </a:p>
          <a:p>
            <a:pPr lvl="1"/>
            <a:r>
              <a:rPr lang="zh-CN" altLang="en-US" sz="3600" dirty="0">
                <a:latin typeface="Segoe UI" panose="020B0502040204020203" pitchFamily="34" charset="0"/>
                <a:ea typeface="微软雅黑" panose="020B0503020204020204" pitchFamily="34" charset="-122"/>
              </a:rPr>
              <a:t>切换按钮 </a:t>
            </a:r>
          </a:p>
          <a:p>
            <a:pPr lvl="1"/>
            <a:r>
              <a:rPr lang="zh-CN" altLang="en-US" sz="3600" dirty="0">
                <a:latin typeface="Segoe UI" panose="020B0502040204020203" pitchFamily="34" charset="0"/>
                <a:ea typeface="微软雅黑" panose="020B0503020204020204" pitchFamily="34" charset="-122"/>
              </a:rPr>
              <a:t>自定义 </a:t>
            </a:r>
            <a:endParaRPr lang="zh-CN" altLang="en-US" dirty="0">
              <a:latin typeface="Segoe UI" panose="020B0502040204020203" pitchFamily="34" charset="0"/>
              <a:ea typeface="微软雅黑" panose="020B0503020204020204" pitchFamily="34" charset="-122"/>
            </a:endParaRPr>
          </a:p>
          <a:p>
            <a:pPr marL="228600" lvl="1"/>
            <a:r>
              <a:rPr lang="zh-CN" altLang="en-US" sz="7100" dirty="0">
                <a:latin typeface="Segoe UI Semilight" panose="020B0402040204020203" pitchFamily="34" charset="0"/>
                <a:ea typeface="微软雅黑" panose="020B0503020204020204" pitchFamily="34" charset="-122"/>
                <a:cs typeface="Segoe UI Semilight" panose="020B0402040204020203" pitchFamily="34" charset="0"/>
              </a:rPr>
              <a:t>配置属性窗格。</a:t>
            </a:r>
          </a:p>
        </p:txBody>
      </p:sp>
      <p:pic>
        <p:nvPicPr>
          <p:cNvPr id="2" name="Picture 3" descr="手机屏幕截图&#10;&#10;生成的高度可信的描述&#10;">
            <a:extLst>
              <a:ext uri="{FF2B5EF4-FFF2-40B4-BE49-F238E27FC236}">
                <a16:creationId xmlns:a16="http://schemas.microsoft.com/office/drawing/2014/main" id="{B34435E7-CA0A-4333-829D-BE35544A5FB0}"/>
              </a:ext>
            </a:extLst>
          </p:cNvPr>
          <p:cNvPicPr>
            <a:picLocks noChangeAspect="1"/>
          </p:cNvPicPr>
          <p:nvPr/>
        </p:nvPicPr>
        <p:blipFill>
          <a:blip r:embed="rId3"/>
          <a:stretch>
            <a:fillRect/>
          </a:stretch>
        </p:blipFill>
        <p:spPr>
          <a:xfrm>
            <a:off x="8260341" y="1213758"/>
            <a:ext cx="2709947" cy="5187042"/>
          </a:xfrm>
          <a:prstGeom prst="rect">
            <a:avLst/>
          </a:prstGeom>
        </p:spPr>
      </p:pic>
    </p:spTree>
    <p:extLst>
      <p:ext uri="{BB962C8B-B14F-4D97-AF65-F5344CB8AC3E}">
        <p14:creationId xmlns:p14="http://schemas.microsoft.com/office/powerpoint/2010/main" val="2444239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1046440"/>
          </a:xfrm>
        </p:spPr>
        <p:txBody>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部件中的</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Office UI Fabric React </a:t>
            </a:r>
            <a:r>
              <a:rPr lang="zh-CN" altLang="en-US" sz="3400" b="1" dirty="0">
                <a:latin typeface="Segoe UI Semibold" panose="020B0702040204020203" pitchFamily="34" charset="0"/>
                <a:ea typeface="微软雅黑" panose="020B0503020204020204" pitchFamily="34" charset="-122"/>
              </a:rPr>
              <a:t>组件</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899138"/>
            <a:ext cx="6304280" cy="3767185"/>
          </a:xfrm>
        </p:spPr>
        <p:txBody>
          <a:bodyPr/>
          <a:lstStyle/>
          <a:p>
            <a:pPr marL="0" indent="0">
              <a:buNone/>
            </a:pPr>
            <a:r>
              <a:rPr lang="en-US" altLang="zh-CN">
                <a:latin typeface="Segoe UI" panose="020B0502040204020203" pitchFamily="34" charset="0"/>
                <a:ea typeface="微软雅黑" panose="020B0503020204020204" pitchFamily="34" charset="-122"/>
              </a:rPr>
              <a:t>UI Fabric </a:t>
            </a:r>
            <a:r>
              <a:rPr lang="zh-CN" altLang="en-US">
                <a:latin typeface="Segoe UI" panose="020B0502040204020203" pitchFamily="34" charset="0"/>
                <a:ea typeface="微软雅黑" panose="020B0503020204020204" pitchFamily="34" charset="-122"/>
              </a:rPr>
              <a:t>的两个区域可供开发人员使用：</a:t>
            </a:r>
          </a:p>
          <a:p>
            <a:pPr lvl="1">
              <a:lnSpc>
                <a:spcPct val="90000"/>
              </a:lnSpc>
            </a:pPr>
            <a:r>
              <a:rPr lang="en-US" altLang="zh-CN">
                <a:latin typeface="Segoe UI" panose="020B0502040204020203" pitchFamily="34" charset="0"/>
                <a:ea typeface="微软雅黑" panose="020B0503020204020204" pitchFamily="34" charset="-122"/>
              </a:rPr>
              <a:t>UI Fabric Core</a:t>
            </a:r>
            <a:endParaRPr lang="zh-CN" altLang="en-US">
              <a:latin typeface="Segoe UI" panose="020B0502040204020203" pitchFamily="34" charset="0"/>
              <a:ea typeface="微软雅黑" panose="020B0503020204020204" pitchFamily="34" charset="-122"/>
            </a:endParaRPr>
          </a:p>
          <a:p>
            <a:pPr lvl="2"/>
            <a:r>
              <a:rPr lang="zh-CN" altLang="en-US" sz="1800">
                <a:latin typeface="Segoe UI" panose="020B0502040204020203" pitchFamily="34" charset="0"/>
                <a:ea typeface="微软雅黑" panose="020B0503020204020204" pitchFamily="34" charset="-122"/>
              </a:rPr>
              <a:t>颜色</a:t>
            </a:r>
          </a:p>
          <a:p>
            <a:pPr lvl="2"/>
            <a:r>
              <a:rPr lang="zh-CN" altLang="en-US" sz="1800">
                <a:latin typeface="Segoe UI" panose="020B0502040204020203" pitchFamily="34" charset="0"/>
                <a:ea typeface="微软雅黑" panose="020B0503020204020204" pitchFamily="34" charset="-122"/>
              </a:rPr>
              <a:t>图标</a:t>
            </a:r>
          </a:p>
          <a:p>
            <a:pPr lvl="2"/>
            <a:r>
              <a:rPr lang="zh-CN" altLang="en-US" sz="1800">
                <a:latin typeface="Segoe UI" panose="020B0502040204020203" pitchFamily="34" charset="0"/>
                <a:ea typeface="微软雅黑" panose="020B0503020204020204" pitchFamily="34" charset="-122"/>
              </a:rPr>
              <a:t>字体</a:t>
            </a:r>
          </a:p>
          <a:p>
            <a:pPr lvl="2"/>
            <a:r>
              <a:rPr lang="zh-CN" altLang="en-US" sz="1800">
                <a:latin typeface="Segoe UI" panose="020B0502040204020203" pitchFamily="34" charset="0"/>
                <a:ea typeface="微软雅黑" panose="020B0503020204020204" pitchFamily="34" charset="-122"/>
              </a:rPr>
              <a:t>网格</a:t>
            </a:r>
            <a:endParaRPr lang="zh-CN" altLang="en-US" sz="2400">
              <a:latin typeface="Segoe UI" panose="020B0502040204020203" pitchFamily="34" charset="0"/>
              <a:ea typeface="微软雅黑" panose="020B0503020204020204" pitchFamily="34" charset="-122"/>
            </a:endParaRPr>
          </a:p>
          <a:p>
            <a:pPr lvl="1">
              <a:lnSpc>
                <a:spcPct val="90000"/>
              </a:lnSpc>
            </a:pPr>
            <a:r>
              <a:rPr lang="en-US" altLang="zh-CN">
                <a:latin typeface="Segoe UI" panose="020B0502040204020203" pitchFamily="34" charset="0"/>
                <a:ea typeface="微软雅黑" panose="020B0503020204020204" pitchFamily="34" charset="-122"/>
              </a:rPr>
              <a:t>Fabric React </a:t>
            </a:r>
            <a:r>
              <a:rPr lang="zh-CN" altLang="en-US">
                <a:latin typeface="Segoe UI" panose="020B0502040204020203" pitchFamily="34" charset="0"/>
                <a:ea typeface="微软雅黑" panose="020B0503020204020204" pitchFamily="34" charset="-122"/>
              </a:rPr>
              <a:t>组件：</a:t>
            </a:r>
            <a:r>
              <a:rPr lang="zh-CN" altLang="en-US" sz="1800">
                <a:latin typeface="Segoe UI" panose="020B0502040204020203" pitchFamily="34" charset="0"/>
                <a:ea typeface="微软雅黑" panose="020B0503020204020204" pitchFamily="34" charset="-122"/>
              </a:rPr>
              <a:t>一系列可重用的组件</a:t>
            </a:r>
          </a:p>
          <a:p>
            <a:pPr lvl="2"/>
            <a:r>
              <a:rPr lang="zh-CN" altLang="en-US" sz="1800">
                <a:latin typeface="Segoe UI" panose="020B0502040204020203" pitchFamily="34" charset="0"/>
                <a:ea typeface="微软雅黑" panose="020B0503020204020204" pitchFamily="34" charset="-122"/>
              </a:rPr>
              <a:t>按钮</a:t>
            </a:r>
          </a:p>
          <a:p>
            <a:pPr lvl="2"/>
            <a:r>
              <a:rPr lang="zh-CN" altLang="en-US" sz="1800">
                <a:latin typeface="Segoe UI" panose="020B0502040204020203" pitchFamily="34" charset="0"/>
                <a:ea typeface="微软雅黑" panose="020B0503020204020204" pitchFamily="34" charset="-122"/>
              </a:rPr>
              <a:t>导航</a:t>
            </a:r>
          </a:p>
          <a:p>
            <a:pPr lvl="2"/>
            <a:r>
              <a:rPr lang="zh-CN" altLang="en-US" sz="1800">
                <a:latin typeface="Segoe UI" panose="020B0502040204020203" pitchFamily="34" charset="0"/>
                <a:ea typeface="微软雅黑" panose="020B0503020204020204" pitchFamily="34" charset="-122"/>
              </a:rPr>
              <a:t>下拉列表</a:t>
            </a:r>
          </a:p>
          <a:p>
            <a:pPr lvl="2"/>
            <a:r>
              <a:rPr lang="zh-CN" altLang="en-US" sz="1800">
                <a:latin typeface="Segoe UI" panose="020B0502040204020203" pitchFamily="34" charset="0"/>
                <a:ea typeface="微软雅黑" panose="020B0503020204020204" pitchFamily="34" charset="-122"/>
              </a:rPr>
              <a:t>标签</a:t>
            </a:r>
            <a:endParaRPr lang="zh-CN" altLang="en-US" sz="1800" dirty="0">
              <a:latin typeface="Segoe UI" panose="020B0502040204020203" pitchFamily="34" charset="0"/>
              <a:ea typeface="微软雅黑" panose="020B0503020204020204" pitchFamily="34" charset="-122"/>
            </a:endParaRPr>
          </a:p>
        </p:txBody>
      </p:sp>
      <p:pic>
        <p:nvPicPr>
          <p:cNvPr id="6" name="Picture 6" descr="手机屏幕截图&#10;&#10;生成的高度可信的描述&#10;">
            <a:extLst>
              <a:ext uri="{FF2B5EF4-FFF2-40B4-BE49-F238E27FC236}">
                <a16:creationId xmlns:a16="http://schemas.microsoft.com/office/drawing/2014/main" id="{FDBF40B4-FFD1-49C0-BF9C-7C7FF0C28F70}"/>
              </a:ext>
            </a:extLst>
          </p:cNvPr>
          <p:cNvPicPr>
            <a:picLocks noChangeAspect="1"/>
          </p:cNvPicPr>
          <p:nvPr/>
        </p:nvPicPr>
        <p:blipFill>
          <a:blip r:embed="rId3"/>
          <a:stretch>
            <a:fillRect/>
          </a:stretch>
        </p:blipFill>
        <p:spPr>
          <a:xfrm>
            <a:off x="7113397" y="1899138"/>
            <a:ext cx="3799114" cy="4120858"/>
          </a:xfrm>
          <a:prstGeom prst="rect">
            <a:avLst/>
          </a:prstGeom>
        </p:spPr>
      </p:pic>
    </p:spTree>
    <p:extLst>
      <p:ext uri="{BB962C8B-B14F-4D97-AF65-F5344CB8AC3E}">
        <p14:creationId xmlns:p14="http://schemas.microsoft.com/office/powerpoint/2010/main" val="334123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457200"/>
            <a:ext cx="11018520" cy="1046440"/>
          </a:xfrm>
        </p:spPr>
        <p:txBody>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部件中的</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Office UI Fabric React </a:t>
            </a:r>
            <a:r>
              <a:rPr lang="zh-CN" altLang="en-US" sz="3400" b="1" dirty="0">
                <a:latin typeface="Segoe UI Semibold" panose="020B0702040204020203" pitchFamily="34" charset="0"/>
                <a:ea typeface="微软雅黑" panose="020B0503020204020204" pitchFamily="34" charset="-122"/>
              </a:rPr>
              <a:t>组件</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654953"/>
            <a:ext cx="11018520" cy="1809726"/>
          </a:xfrm>
        </p:spPr>
        <p:txBody>
          <a:bodyPr/>
          <a:lstStyle/>
          <a:p>
            <a:pPr>
              <a:lnSpc>
                <a:spcPct val="90000"/>
              </a:lnSpc>
            </a:pPr>
            <a:r>
              <a:rPr lang="zh-CN" altLang="en-US">
                <a:latin typeface="Segoe UI" panose="020B0502040204020203" pitchFamily="34" charset="0"/>
                <a:ea typeface="微软雅黑" panose="020B0503020204020204" pitchFamily="34" charset="-122"/>
              </a:rPr>
              <a:t>在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框架中使用 </a:t>
            </a:r>
            <a:r>
              <a:rPr lang="en-US" altLang="zh-CN">
                <a:latin typeface="Segoe UI" panose="020B0502040204020203" pitchFamily="34" charset="0"/>
                <a:ea typeface="微软雅黑" panose="020B0503020204020204" pitchFamily="34" charset="-122"/>
              </a:rPr>
              <a:t>Office UI Fabric Core </a:t>
            </a:r>
            <a:r>
              <a:rPr lang="zh-CN" altLang="en-US">
                <a:latin typeface="Segoe UI" panose="020B0502040204020203" pitchFamily="34" charset="0"/>
                <a:ea typeface="微软雅黑" panose="020B0503020204020204" pitchFamily="34" charset="-122"/>
              </a:rPr>
              <a:t>和 </a:t>
            </a:r>
            <a:r>
              <a:rPr lang="en-US" altLang="zh-CN">
                <a:latin typeface="Segoe UI" panose="020B0502040204020203" pitchFamily="34" charset="0"/>
                <a:ea typeface="微软雅黑" panose="020B0503020204020204" pitchFamily="34" charset="-122"/>
              </a:rPr>
              <a:t>Fabric React</a:t>
            </a:r>
            <a:r>
              <a:rPr lang="zh-CN" altLang="en-US">
                <a:latin typeface="Segoe UI" panose="020B0502040204020203" pitchFamily="34" charset="0"/>
                <a:ea typeface="微软雅黑" panose="020B0503020204020204" pitchFamily="34" charset="-122"/>
              </a:rPr>
              <a:t>。</a:t>
            </a:r>
          </a:p>
          <a:p>
            <a:pPr>
              <a:lnSpc>
                <a:spcPct val="90000"/>
              </a:lnSpc>
            </a:pPr>
            <a:r>
              <a:rPr lang="en-US" altLang="zh-CN">
                <a:latin typeface="Segoe UI" panose="020B0502040204020203" pitchFamily="34" charset="0"/>
                <a:ea typeface="微软雅黑" panose="020B0503020204020204" pitchFamily="34" charset="-122"/>
              </a:rPr>
              <a:t>Office UI Fabric Core </a:t>
            </a:r>
            <a:r>
              <a:rPr lang="zh-CN" altLang="en-US">
                <a:latin typeface="Segoe UI" panose="020B0502040204020203" pitchFamily="34" charset="0"/>
                <a:ea typeface="微软雅黑" panose="020B0503020204020204" pitchFamily="34" charset="-122"/>
              </a:rPr>
              <a:t>程序包。</a:t>
            </a:r>
          </a:p>
          <a:p>
            <a:pPr>
              <a:lnSpc>
                <a:spcPct val="90000"/>
              </a:lnSpc>
            </a:pPr>
            <a:r>
              <a:rPr lang="en-US" altLang="zh-CN">
                <a:latin typeface="Segoe UI" panose="020B0502040204020203" pitchFamily="34" charset="0"/>
                <a:ea typeface="微软雅黑" panose="020B0503020204020204" pitchFamily="34" charset="-122"/>
              </a:rPr>
              <a:t>Office UI Fabric React </a:t>
            </a:r>
            <a:r>
              <a:rPr lang="zh-CN" altLang="en-US">
                <a:latin typeface="Segoe UI" panose="020B0502040204020203" pitchFamily="34" charset="0"/>
                <a:ea typeface="微软雅黑" panose="020B0503020204020204" pitchFamily="34" charset="-122"/>
              </a:rPr>
              <a:t>组件。</a:t>
            </a:r>
          </a:p>
          <a:p>
            <a:pPr>
              <a:lnSpc>
                <a:spcPct val="90000"/>
              </a:lnSpc>
            </a:pPr>
            <a:r>
              <a:rPr lang="en-US" altLang="zh-CN">
                <a:latin typeface="Segoe UI" panose="020B0502040204020203" pitchFamily="34" charset="0"/>
                <a:ea typeface="微软雅黑" panose="020B0503020204020204" pitchFamily="34" charset="-122"/>
              </a:rPr>
              <a:t>Office UI Fabric </a:t>
            </a:r>
            <a:r>
              <a:rPr lang="zh-CN" altLang="en-US">
                <a:latin typeface="Segoe UI" panose="020B0502040204020203" pitchFamily="34" charset="0"/>
                <a:ea typeface="微软雅黑" panose="020B0503020204020204" pitchFamily="34" charset="-122"/>
              </a:rPr>
              <a:t>的 </a:t>
            </a:r>
            <a:r>
              <a:rPr lang="en-US" altLang="zh-CN">
                <a:latin typeface="Segoe UI" panose="020B0502040204020203" pitchFamily="34" charset="0"/>
                <a:ea typeface="微软雅黑" panose="020B0503020204020204" pitchFamily="34" charset="-122"/>
              </a:rPr>
              <a:t>CSS </a:t>
            </a:r>
            <a:r>
              <a:rPr lang="zh-CN" altLang="en-US">
                <a:latin typeface="Segoe UI" panose="020B0502040204020203" pitchFamily="34" charset="0"/>
                <a:ea typeface="微软雅黑" panose="020B0503020204020204" pitchFamily="34" charset="-122"/>
              </a:rPr>
              <a:t>挑战。</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单部分应用页面</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490200" cy="5082534"/>
          </a:xfrm>
        </p:spPr>
        <p:txBody>
          <a:bodyPr>
            <a:normAutofit lnSpcReduction="10000"/>
          </a:bodyPr>
          <a:lstStyle/>
          <a:p>
            <a:pPr marL="0" indent="0">
              <a:lnSpc>
                <a:spcPct val="110000"/>
              </a:lnSpc>
              <a:buNone/>
            </a:pPr>
            <a:r>
              <a:rPr lang="zh-CN" altLang="en-US" sz="3000" dirty="0">
                <a:latin typeface="Segoe UI" panose="020B0502040204020203" pitchFamily="34" charset="0"/>
                <a:ea typeface="微软雅黑" panose="020B0503020204020204" pitchFamily="34" charset="-122"/>
                <a:cs typeface="Segoe UI" panose="020B0502040204020203" pitchFamily="34" charset="0"/>
              </a:rPr>
              <a:t>单部分应用页面能够在 </a:t>
            </a:r>
            <a:r>
              <a:rPr lang="en-US" altLang="zh-CN" sz="3000" dirty="0">
                <a:latin typeface="Segoe UI" panose="020B0502040204020203" pitchFamily="34" charset="0"/>
                <a:ea typeface="微软雅黑" panose="020B0503020204020204" pitchFamily="34" charset="-122"/>
                <a:cs typeface="Segoe UI" panose="020B0502040204020203" pitchFamily="34" charset="0"/>
              </a:rPr>
              <a:t>SharePoint Online </a:t>
            </a:r>
            <a:r>
              <a:rPr lang="zh-CN" altLang="en-US" sz="3000" dirty="0">
                <a:latin typeface="Segoe UI" panose="020B0502040204020203" pitchFamily="34" charset="0"/>
                <a:ea typeface="微软雅黑" panose="020B0503020204020204" pitchFamily="34" charset="-122"/>
                <a:cs typeface="Segoe UI" panose="020B0502040204020203" pitchFamily="34" charset="0"/>
              </a:rPr>
              <a:t>中托管 </a:t>
            </a:r>
            <a:r>
              <a:rPr lang="en-US" altLang="zh-CN" sz="30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3000" dirty="0">
                <a:latin typeface="Segoe UI" panose="020B0502040204020203" pitchFamily="34" charset="0"/>
                <a:ea typeface="微软雅黑" panose="020B0503020204020204" pitchFamily="34" charset="-122"/>
                <a:cs typeface="Segoe UI" panose="020B0502040204020203" pitchFamily="34" charset="0"/>
              </a:rPr>
              <a:t>框架 </a:t>
            </a:r>
            <a:r>
              <a:rPr lang="en-US" altLang="zh-CN" sz="30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3000" dirty="0">
                <a:latin typeface="Segoe UI" panose="020B0502040204020203" pitchFamily="34" charset="0"/>
                <a:ea typeface="微软雅黑" panose="020B0503020204020204" pitchFamily="34" charset="-122"/>
                <a:cs typeface="Segoe UI" panose="020B0502040204020203" pitchFamily="34" charset="0"/>
              </a:rPr>
              <a:t>部件或 </a:t>
            </a:r>
            <a:r>
              <a:rPr lang="en-US" altLang="zh-CN" sz="3000" dirty="0">
                <a:latin typeface="Segoe UI" panose="020B0502040204020203" pitchFamily="34" charset="0"/>
                <a:ea typeface="微软雅黑" panose="020B0503020204020204" pitchFamily="34" charset="-122"/>
                <a:cs typeface="Segoe UI" panose="020B0502040204020203" pitchFamily="34" charset="0"/>
              </a:rPr>
              <a:t>Teams </a:t>
            </a:r>
            <a:r>
              <a:rPr lang="zh-CN" altLang="en-US" sz="3000" dirty="0">
                <a:latin typeface="Segoe UI" panose="020B0502040204020203" pitchFamily="34" charset="0"/>
                <a:ea typeface="微软雅黑" panose="020B0503020204020204" pitchFamily="34" charset="-122"/>
                <a:cs typeface="Segoe UI" panose="020B0502040204020203" pitchFamily="34" charset="0"/>
              </a:rPr>
              <a:t>应用程序，并锁定布局。最终用户</a:t>
            </a:r>
            <a:br>
              <a:rPr lang="en-US" altLang="zh-CN" sz="3000" dirty="0">
                <a:latin typeface="Segoe UI" panose="020B0502040204020203" pitchFamily="34" charset="0"/>
                <a:ea typeface="微软雅黑" panose="020B0503020204020204" pitchFamily="34" charset="-122"/>
                <a:cs typeface="Segoe UI" panose="020B0502040204020203" pitchFamily="34" charset="0"/>
              </a:rPr>
            </a:br>
            <a:r>
              <a:rPr lang="zh-CN" altLang="en-US" sz="3000" dirty="0">
                <a:latin typeface="Segoe UI" panose="020B0502040204020203" pitchFamily="34" charset="0"/>
                <a:ea typeface="微软雅黑" panose="020B0503020204020204" pitchFamily="34" charset="-122"/>
                <a:cs typeface="Segoe UI" panose="020B0502040204020203" pitchFamily="34" charset="0"/>
              </a:rPr>
              <a:t>无法修改或配置使用“单部分应用页面”布局的页面。</a:t>
            </a:r>
          </a:p>
          <a:p>
            <a:r>
              <a:rPr lang="zh-CN" altLang="en-US" dirty="0">
                <a:latin typeface="Segoe UI" panose="020B0502040204020203" pitchFamily="34" charset="0"/>
                <a:ea typeface="微软雅黑" panose="020B0503020204020204" pitchFamily="34" charset="-122"/>
              </a:rPr>
              <a:t>应用页面具有以下特点：</a:t>
            </a:r>
          </a:p>
          <a:p>
            <a:pPr lvl="1"/>
            <a:r>
              <a:rPr lang="zh-CN" altLang="en-US" dirty="0">
                <a:latin typeface="Segoe UI" panose="020B0502040204020203" pitchFamily="34" charset="0"/>
                <a:ea typeface="微软雅黑" panose="020B0503020204020204" pitchFamily="34" charset="-122"/>
              </a:rPr>
              <a:t>最终用户不能使用浏览器编辑单部分应用页面。</a:t>
            </a:r>
          </a:p>
          <a:p>
            <a:pPr lvl="1"/>
            <a:r>
              <a:rPr lang="zh-CN" altLang="en-US" dirty="0">
                <a:latin typeface="Segoe UI" panose="020B0502040204020203" pitchFamily="34" charset="0"/>
                <a:ea typeface="微软雅黑" panose="020B0503020204020204" pitchFamily="34" charset="-122"/>
              </a:rPr>
              <a:t>目前仅支持托管单个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部件或 </a:t>
            </a:r>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应用程序。</a:t>
            </a:r>
          </a:p>
          <a:p>
            <a:pPr lvl="1"/>
            <a:r>
              <a:rPr lang="zh-CN" altLang="en-US" dirty="0">
                <a:latin typeface="Segoe UI" panose="020B0502040204020203" pitchFamily="34" charset="0"/>
                <a:ea typeface="微软雅黑" panose="020B0503020204020204" pitchFamily="34" charset="-122"/>
              </a:rPr>
              <a:t>页面布局只能以编程方式从正常页面布局更改为单部分应用页面。</a:t>
            </a:r>
          </a:p>
          <a:p>
            <a:pPr lvl="1"/>
            <a:r>
              <a:rPr lang="zh-CN" altLang="en-US" dirty="0">
                <a:latin typeface="Segoe UI" panose="020B0502040204020203" pitchFamily="34" charset="0"/>
                <a:ea typeface="微软雅黑" panose="020B0503020204020204" pitchFamily="34" charset="-122"/>
              </a:rPr>
              <a:t>最终用户无法将公开的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部件或 </a:t>
            </a:r>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应用程序参数化。</a:t>
            </a:r>
          </a:p>
          <a:p>
            <a:pPr marL="228600" lvl="1">
              <a:lnSpc>
                <a:spcPct val="110000"/>
              </a:lnSpc>
            </a:pP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在租户中使用单部分应用页面。</a:t>
            </a:r>
          </a:p>
          <a:p>
            <a:pPr marL="228600" lvl="1">
              <a:lnSpc>
                <a:spcPct val="110000"/>
              </a:lnSpc>
            </a:pP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在浏览器控制台中使用 </a:t>
            </a:r>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JavaScript </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更改页面布局。</a:t>
            </a:r>
          </a:p>
          <a:p>
            <a:pPr marL="228600" lvl="1">
              <a:lnSpc>
                <a:spcPct val="110000"/>
              </a:lnSpc>
            </a:pP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PnP PowerShell </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更改页面布局。</a:t>
            </a:r>
          </a:p>
          <a:p>
            <a:pPr lvl="1"/>
            <a:endParaRPr lang="zh-CN" altLang="en-US" dirty="0">
              <a:latin typeface="Segoe UI" panose="020B0502040204020203" pitchFamily="34" charset="0"/>
              <a:ea typeface="微软雅黑" panose="020B0503020204020204" pitchFamily="34" charset="-122"/>
            </a:endParaRPr>
          </a:p>
          <a:p>
            <a:pPr lvl="1"/>
            <a:endParaRPr lang="zh-CN" altLang="en-US" dirty="0">
              <a:latin typeface="Segoe UI" panose="020B0502040204020203" pitchFamily="34" charset="0"/>
              <a:ea typeface="微软雅黑" panose="020B0503020204020204" pitchFamily="34" charset="-122"/>
            </a:endParaRP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103609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381625" y="2951946"/>
            <a:ext cx="4740275" cy="523220"/>
          </a:xfrm>
          <a:prstGeom prst="rect">
            <a:avLst/>
          </a:prstGeom>
        </p:spPr>
        <p:txBody>
          <a:bodyPr wrap="square">
            <a:spAutoFit/>
          </a:bodyPr>
          <a:lstStyle/>
          <a:p>
            <a:r>
              <a:rPr lang="en-US" altLang="zh-CN" sz="2800" dirty="0">
                <a:latin typeface="Segoe UI" panose="020B0502040204020203" pitchFamily="34" charset="0"/>
                <a:ea typeface="微软雅黑" panose="020B0503020204020204" pitchFamily="34" charset="-122"/>
                <a:cs typeface="+mn-lt"/>
              </a:rPr>
              <a:t>SharePoint </a:t>
            </a:r>
            <a:r>
              <a:rPr lang="zh-CN" altLang="en-US" sz="2800" dirty="0">
                <a:latin typeface="Segoe UI" panose="020B0502040204020203" pitchFamily="34" charset="0"/>
                <a:ea typeface="微软雅黑" panose="020B0503020204020204" pitchFamily="34" charset="-122"/>
                <a:cs typeface="+mn-lt"/>
              </a:rPr>
              <a:t>框架 </a:t>
            </a:r>
            <a:r>
              <a:rPr lang="en-US" altLang="zh-CN" sz="2800" dirty="0">
                <a:latin typeface="Segoe UI" panose="020B0502040204020203" pitchFamily="34" charset="0"/>
                <a:ea typeface="微软雅黑" panose="020B0503020204020204" pitchFamily="34" charset="-122"/>
                <a:cs typeface="+mn-lt"/>
              </a:rPr>
              <a:t>(</a:t>
            </a:r>
            <a:r>
              <a:rPr lang="en-US" altLang="zh-CN" sz="2800" dirty="0" err="1">
                <a:latin typeface="Segoe UI" panose="020B0502040204020203" pitchFamily="34" charset="0"/>
                <a:ea typeface="微软雅黑" panose="020B0503020204020204" pitchFamily="34" charset="-122"/>
                <a:cs typeface="+mn-lt"/>
              </a:rPr>
              <a:t>SPFx</a:t>
            </a:r>
            <a:r>
              <a:rPr lang="en-US" altLang="zh-CN" sz="2800" dirty="0">
                <a:latin typeface="Segoe UI" panose="020B0502040204020203" pitchFamily="34" charset="0"/>
                <a:ea typeface="微软雅黑" panose="020B0503020204020204" pitchFamily="34" charset="-122"/>
                <a:cs typeface="+mn-lt"/>
              </a:rPr>
              <a:t>) </a:t>
            </a:r>
            <a:r>
              <a:rPr lang="zh-CN" altLang="en-US" sz="2800" dirty="0">
                <a:latin typeface="Segoe UI" panose="020B0502040204020203" pitchFamily="34" charset="0"/>
                <a:ea typeface="微软雅黑" panose="020B0503020204020204" pitchFamily="34" charset="-122"/>
                <a:cs typeface="+mn-lt"/>
              </a:rPr>
              <a:t>简介</a:t>
            </a:r>
          </a:p>
        </p:txBody>
      </p:sp>
    </p:spTree>
    <p:extLst>
      <p:ext uri="{BB962C8B-B14F-4D97-AF65-F5344CB8AC3E}">
        <p14:creationId xmlns:p14="http://schemas.microsoft.com/office/powerpoint/2010/main" val="2537971250"/>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71B1F068AAB224FAE7DB4CDFA80525A" ma:contentTypeVersion="11" ma:contentTypeDescription="Stvaranje novog dokumenta." ma:contentTypeScope="" ma:versionID="5970c7fa2d0c811ff9729c279a89d69e">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b878e95a300a3523c813ea45fc4991fd"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Zajednički se koristi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ji o zajedničkom korištenju"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Vrsta sadržaja"/>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F9CCA9-5B4C-46B0-BB86-9F29B188CA70}"/>
</file>

<file path=customXml/itemProps2.xml><?xml version="1.0" encoding="utf-8"?>
<ds:datastoreItem xmlns:ds="http://schemas.openxmlformats.org/officeDocument/2006/customXml" ds:itemID="{5FAD7A4E-AAE2-43F4-9C00-5E32B6E6B3A6}">
  <ds:schemaRefs>
    <ds:schemaRef ds:uri="http://schemas.microsoft.com/sharepoint/v3/contenttype/forms"/>
  </ds:schemaRefs>
</ds:datastoreItem>
</file>

<file path=customXml/itemProps3.xml><?xml version="1.0" encoding="utf-8"?>
<ds:datastoreItem xmlns:ds="http://schemas.openxmlformats.org/officeDocument/2006/customXml" ds:itemID="{5D82727C-CD81-44BC-B5DA-2B00EA4B19AB}">
  <ds:schemaRefs>
    <ds:schemaRef ds:uri="http://schemas.microsoft.com/office/2006/documentManagement/types"/>
    <ds:schemaRef ds:uri="http://purl.org/dc/elements/1.1/"/>
    <ds:schemaRef ds:uri="http://www.w3.org/XML/1998/namespace"/>
    <ds:schemaRef ds:uri="http://purl.org/dc/dcmitype/"/>
    <ds:schemaRef ds:uri="http://purl.org/dc/terms/"/>
    <ds:schemaRef ds:uri="http://schemas.microsoft.com/office/infopath/2007/PartnerControls"/>
    <ds:schemaRef ds:uri="a0deddf0-f628-451c-a763-2edd5c6ccf46"/>
    <ds:schemaRef ds:uri="http://schemas.openxmlformats.org/package/2006/metadata/core-properties"/>
    <ds:schemaRef ds:uri="75c92904-f576-44db-8133-88c65665be3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20</TotalTime>
  <Words>4421</Words>
  <Application>Microsoft Office PowerPoint</Application>
  <PresentationFormat>Widescreen</PresentationFormat>
  <Paragraphs>282</Paragraphs>
  <Slides>31</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微软雅黑</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White Template</vt:lpstr>
      <vt:lpstr>扩展和定制 SharePoint</vt:lpstr>
      <vt:lpstr>SharePoint 框架 Web 部件</vt:lpstr>
      <vt:lpstr>SharePoint 框架简介</vt:lpstr>
      <vt:lpstr>SharePoint 框架开发工具和库</vt:lpstr>
      <vt:lpstr>SharePoint 客户端侧 Web 部件</vt:lpstr>
      <vt:lpstr>SharePoint 客户端侧 Web 部件中的 Office UI Fabric React 组件</vt:lpstr>
      <vt:lpstr>SharePoint 客户端侧 Web 部件中的 Office UI Fabric React 组件</vt:lpstr>
      <vt:lpstr>单部分应用页面</vt:lpstr>
      <vt:lpstr>演示</vt:lpstr>
      <vt:lpstr>SharePoint 框架扩展</vt:lpstr>
      <vt:lpstr>SharePoint 框架扩展</vt:lpstr>
      <vt:lpstr>应用程序定制器扩展</vt:lpstr>
      <vt:lpstr>ListView 命令集扩展</vt:lpstr>
      <vt:lpstr>字段定制器扩展</vt:lpstr>
      <vt:lpstr>演示</vt:lpstr>
      <vt:lpstr>打包和部署 SPFx 解决方案</vt:lpstr>
      <vt:lpstr>准备部署程序包</vt:lpstr>
      <vt:lpstr>打包解决方案</vt:lpstr>
      <vt:lpstr>租户范围的解决方案部署</vt:lpstr>
      <vt:lpstr>域隔离的 Web 部件</vt:lpstr>
      <vt:lpstr>针对生产优化 SharePoint 框架版本</vt:lpstr>
      <vt:lpstr>演示</vt:lpstr>
      <vt:lpstr>使用 Microsoft Graph 和第三方 API</vt:lpstr>
      <vt:lpstr>使用 MSGraphClient 连接到 Microsoft Graph</vt:lpstr>
      <vt:lpstr>了解 AadHttpClient</vt:lpstr>
      <vt:lpstr>授予使用第三方 API 的权限</vt:lpstr>
      <vt:lpstr>SharePoint 中的品牌塑造和主题设计</vt:lpstr>
      <vt:lpstr>SharePoint 网站主题设计</vt:lpstr>
      <vt:lpstr>SharePoint 网站主题设计</vt:lpstr>
      <vt:lpstr>网站设计和网站脚本</vt:lpstr>
      <vt:lpstr>网站设计和网站脚本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and Customize SharePoint</dc:title>
  <dc:creator>Julie Descamp (CLEARWATER GROUP LLC)</dc:creator>
  <cp:lastModifiedBy>Zhao, Joanna</cp:lastModifiedBy>
  <cp:revision>11</cp:revision>
  <dcterms:created xsi:type="dcterms:W3CDTF">2020-07-22T18:16:24Z</dcterms:created>
  <dcterms:modified xsi:type="dcterms:W3CDTF">2020-08-12T02:30:08Z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